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4" r:id="rId1"/>
    <p:sldMasterId id="2147484416" r:id="rId2"/>
  </p:sldMasterIdLst>
  <p:notesMasterIdLst>
    <p:notesMasterId r:id="rId45"/>
  </p:notesMasterIdLst>
  <p:handoutMasterIdLst>
    <p:handoutMasterId r:id="rId46"/>
  </p:handoutMasterIdLst>
  <p:sldIdLst>
    <p:sldId id="256" r:id="rId3"/>
    <p:sldId id="373" r:id="rId4"/>
    <p:sldId id="303" r:id="rId5"/>
    <p:sldId id="375" r:id="rId6"/>
    <p:sldId id="376" r:id="rId7"/>
    <p:sldId id="379" r:id="rId8"/>
    <p:sldId id="457" r:id="rId9"/>
    <p:sldId id="378" r:id="rId10"/>
    <p:sldId id="454" r:id="rId11"/>
    <p:sldId id="384" r:id="rId12"/>
    <p:sldId id="423" r:id="rId13"/>
    <p:sldId id="386" r:id="rId14"/>
    <p:sldId id="387" r:id="rId15"/>
    <p:sldId id="388" r:id="rId16"/>
    <p:sldId id="389" r:id="rId17"/>
    <p:sldId id="391" r:id="rId18"/>
    <p:sldId id="394" r:id="rId19"/>
    <p:sldId id="458" r:id="rId20"/>
    <p:sldId id="469" r:id="rId21"/>
    <p:sldId id="467" r:id="rId22"/>
    <p:sldId id="468" r:id="rId23"/>
    <p:sldId id="465" r:id="rId24"/>
    <p:sldId id="471" r:id="rId25"/>
    <p:sldId id="431" r:id="rId26"/>
    <p:sldId id="432" r:id="rId27"/>
    <p:sldId id="472" r:id="rId28"/>
    <p:sldId id="462" r:id="rId29"/>
    <p:sldId id="459" r:id="rId30"/>
    <p:sldId id="426" r:id="rId31"/>
    <p:sldId id="427" r:id="rId32"/>
    <p:sldId id="438" r:id="rId33"/>
    <p:sldId id="460" r:id="rId34"/>
    <p:sldId id="461" r:id="rId35"/>
    <p:sldId id="412" r:id="rId36"/>
    <p:sldId id="413" r:id="rId37"/>
    <p:sldId id="414" r:id="rId38"/>
    <p:sldId id="415" r:id="rId39"/>
    <p:sldId id="416" r:id="rId40"/>
    <p:sldId id="417" r:id="rId41"/>
    <p:sldId id="418" r:id="rId42"/>
    <p:sldId id="419" r:id="rId43"/>
    <p:sldId id="455" r:id="rId44"/>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441" autoAdjust="0"/>
    <p:restoredTop sz="79211" autoAdjust="0"/>
  </p:normalViewPr>
  <p:slideViewPr>
    <p:cSldViewPr>
      <p:cViewPr>
        <p:scale>
          <a:sx n="91" d="100"/>
          <a:sy n="91" d="100"/>
        </p:scale>
        <p:origin x="-570" y="-438"/>
      </p:cViewPr>
      <p:guideLst>
        <p:guide orient="horz" pos="2160"/>
        <p:guide pos="2880"/>
      </p:guideLst>
    </p:cSldViewPr>
  </p:slideViewPr>
  <p:outlineViewPr>
    <p:cViewPr>
      <p:scale>
        <a:sx n="33" d="100"/>
        <a:sy n="33" d="100"/>
      </p:scale>
      <p:origin x="0" y="1769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5"/>
            <a:ext cx="4029243" cy="350802"/>
          </a:xfrm>
          <a:prstGeom prst="rect">
            <a:avLst/>
          </a:prstGeom>
        </p:spPr>
        <p:txBody>
          <a:bodyPr vert="horz" lIns="93038" tIns="46517" rIns="93038" bIns="46517" rtlCol="0"/>
          <a:lstStyle>
            <a:lvl1pPr algn="l">
              <a:defRPr sz="1200"/>
            </a:lvl1pPr>
          </a:lstStyle>
          <a:p>
            <a:endParaRPr lang="en-US"/>
          </a:p>
        </p:txBody>
      </p:sp>
      <p:sp>
        <p:nvSpPr>
          <p:cNvPr id="3" name="Date Placeholder 2"/>
          <p:cNvSpPr>
            <a:spLocks noGrp="1"/>
          </p:cNvSpPr>
          <p:nvPr>
            <p:ph type="dt" sz="quarter" idx="1"/>
          </p:nvPr>
        </p:nvSpPr>
        <p:spPr>
          <a:xfrm>
            <a:off x="5264967" y="5"/>
            <a:ext cx="4029243" cy="350802"/>
          </a:xfrm>
          <a:prstGeom prst="rect">
            <a:avLst/>
          </a:prstGeom>
        </p:spPr>
        <p:txBody>
          <a:bodyPr vert="horz" lIns="93038" tIns="46517" rIns="93038" bIns="46517" rtlCol="0"/>
          <a:lstStyle>
            <a:lvl1pPr algn="r">
              <a:defRPr sz="1200"/>
            </a:lvl1pPr>
          </a:lstStyle>
          <a:p>
            <a:fld id="{F4401BD2-5EB9-4A49-98BD-1A7998E91B1A}" type="datetimeFigureOut">
              <a:rPr lang="en-US" smtClean="0"/>
              <a:pPr/>
              <a:t>7/8/2019</a:t>
            </a:fld>
            <a:endParaRPr lang="en-US"/>
          </a:p>
        </p:txBody>
      </p:sp>
      <p:sp>
        <p:nvSpPr>
          <p:cNvPr id="4" name="Footer Placeholder 3"/>
          <p:cNvSpPr>
            <a:spLocks noGrp="1"/>
          </p:cNvSpPr>
          <p:nvPr>
            <p:ph type="ftr" sz="quarter" idx="2"/>
          </p:nvPr>
        </p:nvSpPr>
        <p:spPr>
          <a:xfrm>
            <a:off x="5" y="6658471"/>
            <a:ext cx="4029243" cy="350802"/>
          </a:xfrm>
          <a:prstGeom prst="rect">
            <a:avLst/>
          </a:prstGeom>
        </p:spPr>
        <p:txBody>
          <a:bodyPr vert="horz" lIns="93038" tIns="46517" rIns="93038" bIns="46517" rtlCol="0" anchor="b"/>
          <a:lstStyle>
            <a:lvl1pPr algn="l">
              <a:defRPr sz="1200"/>
            </a:lvl1pPr>
          </a:lstStyle>
          <a:p>
            <a:endParaRPr lang="en-US"/>
          </a:p>
        </p:txBody>
      </p:sp>
      <p:sp>
        <p:nvSpPr>
          <p:cNvPr id="5" name="Slide Number Placeholder 4"/>
          <p:cNvSpPr>
            <a:spLocks noGrp="1"/>
          </p:cNvSpPr>
          <p:nvPr>
            <p:ph type="sldNum" sz="quarter" idx="3"/>
          </p:nvPr>
        </p:nvSpPr>
        <p:spPr>
          <a:xfrm>
            <a:off x="5264967" y="6658471"/>
            <a:ext cx="4029243" cy="350802"/>
          </a:xfrm>
          <a:prstGeom prst="rect">
            <a:avLst/>
          </a:prstGeom>
        </p:spPr>
        <p:txBody>
          <a:bodyPr vert="horz" lIns="93038" tIns="46517" rIns="93038" bIns="46517" rtlCol="0" anchor="b"/>
          <a:lstStyle>
            <a:lvl1pPr algn="r">
              <a:defRPr sz="1200"/>
            </a:lvl1pPr>
          </a:lstStyle>
          <a:p>
            <a:fld id="{DF9CE108-C0D5-4B00-89CE-A5FC7B34CE4F}" type="slidenum">
              <a:rPr lang="en-US" smtClean="0"/>
              <a:pPr/>
              <a:t>‹#›</a:t>
            </a:fld>
            <a:endParaRPr lang="en-US"/>
          </a:p>
        </p:txBody>
      </p:sp>
    </p:spTree>
    <p:extLst>
      <p:ext uri="{BB962C8B-B14F-4D97-AF65-F5344CB8AC3E}">
        <p14:creationId xmlns:p14="http://schemas.microsoft.com/office/powerpoint/2010/main" xmlns="" val="2818436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4028441" cy="350520"/>
          </a:xfrm>
          <a:prstGeom prst="rect">
            <a:avLst/>
          </a:prstGeom>
        </p:spPr>
        <p:txBody>
          <a:bodyPr vert="horz" lIns="93405" tIns="46702" rIns="93405" bIns="46702" rtlCol="0"/>
          <a:lstStyle>
            <a:lvl1pPr algn="l">
              <a:defRPr sz="1200"/>
            </a:lvl1pPr>
          </a:lstStyle>
          <a:p>
            <a:endParaRPr lang="en-US" dirty="0"/>
          </a:p>
        </p:txBody>
      </p:sp>
      <p:sp>
        <p:nvSpPr>
          <p:cNvPr id="3" name="Date Placeholder 2"/>
          <p:cNvSpPr>
            <a:spLocks noGrp="1"/>
          </p:cNvSpPr>
          <p:nvPr>
            <p:ph type="dt" idx="1"/>
          </p:nvPr>
        </p:nvSpPr>
        <p:spPr>
          <a:xfrm>
            <a:off x="5265812" y="1"/>
            <a:ext cx="4028441" cy="350520"/>
          </a:xfrm>
          <a:prstGeom prst="rect">
            <a:avLst/>
          </a:prstGeom>
        </p:spPr>
        <p:txBody>
          <a:bodyPr vert="horz" lIns="93405" tIns="46702" rIns="93405" bIns="46702" rtlCol="0"/>
          <a:lstStyle>
            <a:lvl1pPr algn="r">
              <a:defRPr sz="1200"/>
            </a:lvl1pPr>
          </a:lstStyle>
          <a:p>
            <a:fld id="{27E72554-A82D-4663-BA24-E4757CF35CBE}" type="datetimeFigureOut">
              <a:rPr lang="en-US" smtClean="0"/>
              <a:pPr/>
              <a:t>7/8/2019</a:t>
            </a:fld>
            <a:endParaRPr lang="en-US" dirty="0"/>
          </a:p>
        </p:txBody>
      </p:sp>
      <p:sp>
        <p:nvSpPr>
          <p:cNvPr id="4" name="Slide Image Placeholder 3"/>
          <p:cNvSpPr>
            <a:spLocks noGrp="1" noRot="1" noChangeAspect="1"/>
          </p:cNvSpPr>
          <p:nvPr>
            <p:ph type="sldImg" idx="2"/>
          </p:nvPr>
        </p:nvSpPr>
        <p:spPr>
          <a:xfrm>
            <a:off x="2895600" y="527050"/>
            <a:ext cx="3505200" cy="2630488"/>
          </a:xfrm>
          <a:prstGeom prst="rect">
            <a:avLst/>
          </a:prstGeom>
          <a:noFill/>
          <a:ln w="12700">
            <a:solidFill>
              <a:prstClr val="black"/>
            </a:solidFill>
          </a:ln>
        </p:spPr>
        <p:txBody>
          <a:bodyPr vert="horz" lIns="93405" tIns="46702" rIns="93405" bIns="46702" rtlCol="0" anchor="ctr"/>
          <a:lstStyle/>
          <a:p>
            <a:endParaRPr lang="en-US" dirty="0"/>
          </a:p>
        </p:txBody>
      </p:sp>
      <p:sp>
        <p:nvSpPr>
          <p:cNvPr id="5" name="Notes Placeholder 4"/>
          <p:cNvSpPr>
            <a:spLocks noGrp="1"/>
          </p:cNvSpPr>
          <p:nvPr>
            <p:ph type="body" sz="quarter" idx="3"/>
          </p:nvPr>
        </p:nvSpPr>
        <p:spPr>
          <a:xfrm>
            <a:off x="929641" y="3329945"/>
            <a:ext cx="7437120" cy="3154679"/>
          </a:xfrm>
          <a:prstGeom prst="rect">
            <a:avLst/>
          </a:prstGeom>
        </p:spPr>
        <p:txBody>
          <a:bodyPr vert="horz" lIns="93405" tIns="46702" rIns="93405" bIns="4670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6658663"/>
            <a:ext cx="4028441" cy="350520"/>
          </a:xfrm>
          <a:prstGeom prst="rect">
            <a:avLst/>
          </a:prstGeom>
        </p:spPr>
        <p:txBody>
          <a:bodyPr vert="horz" lIns="93405" tIns="46702" rIns="93405" bIns="4670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12" y="6658663"/>
            <a:ext cx="4028441" cy="350520"/>
          </a:xfrm>
          <a:prstGeom prst="rect">
            <a:avLst/>
          </a:prstGeom>
        </p:spPr>
        <p:txBody>
          <a:bodyPr vert="horz" lIns="93405" tIns="46702" rIns="93405" bIns="46702" rtlCol="0" anchor="b"/>
          <a:lstStyle>
            <a:lvl1pPr algn="r">
              <a:defRPr sz="1200"/>
            </a:lvl1pPr>
          </a:lstStyle>
          <a:p>
            <a:fld id="{BF1198DD-121A-4D6B-9A3B-9612C3FFC556}" type="slidenum">
              <a:rPr lang="en-US" smtClean="0"/>
              <a:pPr/>
              <a:t>‹#›</a:t>
            </a:fld>
            <a:endParaRPr lang="en-US" dirty="0"/>
          </a:p>
        </p:txBody>
      </p:sp>
    </p:spTree>
    <p:extLst>
      <p:ext uri="{BB962C8B-B14F-4D97-AF65-F5344CB8AC3E}">
        <p14:creationId xmlns:p14="http://schemas.microsoft.com/office/powerpoint/2010/main" xmlns="" val="741278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1</a:t>
            </a:fld>
            <a:endParaRPr lang="en-US" dirty="0"/>
          </a:p>
        </p:txBody>
      </p:sp>
    </p:spTree>
    <p:extLst>
      <p:ext uri="{BB962C8B-B14F-4D97-AF65-F5344CB8AC3E}">
        <p14:creationId xmlns:p14="http://schemas.microsoft.com/office/powerpoint/2010/main" xmlns="" val="248466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0038" y="527050"/>
            <a:ext cx="3506787" cy="26304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11</a:t>
            </a:fld>
            <a:endParaRPr lang="en-US" dirty="0"/>
          </a:p>
        </p:txBody>
      </p:sp>
    </p:spTree>
    <p:extLst>
      <p:ext uri="{BB962C8B-B14F-4D97-AF65-F5344CB8AC3E}">
        <p14:creationId xmlns:p14="http://schemas.microsoft.com/office/powerpoint/2010/main" xmlns="" val="382635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30488"/>
          </a:xfrm>
        </p:spPr>
      </p:sp>
      <p:sp>
        <p:nvSpPr>
          <p:cNvPr id="3" name="Notes Placeholder 2"/>
          <p:cNvSpPr>
            <a:spLocks noGrp="1"/>
          </p:cNvSpPr>
          <p:nvPr>
            <p:ph type="body" idx="1"/>
          </p:nvPr>
        </p:nvSpPr>
        <p:spPr>
          <a:xfrm>
            <a:off x="479804" y="3329800"/>
            <a:ext cx="7887619" cy="3154962"/>
          </a:xfrm>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1175" y="527050"/>
            <a:ext cx="3505200" cy="2630488"/>
          </a:xfrm>
        </p:spPr>
      </p:sp>
      <p:sp>
        <p:nvSpPr>
          <p:cNvPr id="3" name="Notes Placeholder 2"/>
          <p:cNvSpPr>
            <a:spLocks noGrp="1"/>
          </p:cNvSpPr>
          <p:nvPr>
            <p:ph type="body" idx="1"/>
          </p:nvPr>
        </p:nvSpPr>
        <p:spPr>
          <a:xfrm>
            <a:off x="896642" y="3397573"/>
            <a:ext cx="8128380" cy="3154962"/>
          </a:xfrm>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17</a:t>
            </a:fld>
            <a:endParaRPr lang="en-US" dirty="0"/>
          </a:p>
        </p:txBody>
      </p:sp>
    </p:spTree>
    <p:extLst>
      <p:ext uri="{BB962C8B-B14F-4D97-AF65-F5344CB8AC3E}">
        <p14:creationId xmlns:p14="http://schemas.microsoft.com/office/powerpoint/2010/main" xmlns="" val="348391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18</a:t>
            </a:fld>
            <a:endParaRPr lang="en-US" dirty="0"/>
          </a:p>
        </p:txBody>
      </p:sp>
    </p:spTree>
    <p:extLst>
      <p:ext uri="{BB962C8B-B14F-4D97-AF65-F5344CB8AC3E}">
        <p14:creationId xmlns:p14="http://schemas.microsoft.com/office/powerpoint/2010/main" xmlns="" val="2572320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19</a:t>
            </a:fld>
            <a:endParaRPr lang="en-US" dirty="0"/>
          </a:p>
        </p:txBody>
      </p:sp>
    </p:spTree>
    <p:extLst>
      <p:ext uri="{BB962C8B-B14F-4D97-AF65-F5344CB8AC3E}">
        <p14:creationId xmlns:p14="http://schemas.microsoft.com/office/powerpoint/2010/main" xmlns="" val="3179013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2</a:t>
            </a:fld>
            <a:endParaRPr lang="en-US" dirty="0"/>
          </a:p>
        </p:txBody>
      </p:sp>
    </p:spTree>
    <p:extLst>
      <p:ext uri="{BB962C8B-B14F-4D97-AF65-F5344CB8AC3E}">
        <p14:creationId xmlns:p14="http://schemas.microsoft.com/office/powerpoint/2010/main" xmlns="" val="919823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20</a:t>
            </a:fld>
            <a:endParaRPr lang="en-US" dirty="0"/>
          </a:p>
        </p:txBody>
      </p:sp>
    </p:spTree>
    <p:extLst>
      <p:ext uri="{BB962C8B-B14F-4D97-AF65-F5344CB8AC3E}">
        <p14:creationId xmlns:p14="http://schemas.microsoft.com/office/powerpoint/2010/main" xmlns="" val="68161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21</a:t>
            </a:fld>
            <a:endParaRPr lang="en-US" dirty="0"/>
          </a:p>
        </p:txBody>
      </p:sp>
    </p:spTree>
    <p:extLst>
      <p:ext uri="{BB962C8B-B14F-4D97-AF65-F5344CB8AC3E}">
        <p14:creationId xmlns:p14="http://schemas.microsoft.com/office/powerpoint/2010/main" xmlns="" val="2951220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22</a:t>
            </a:fld>
            <a:endParaRPr lang="en-US" dirty="0"/>
          </a:p>
        </p:txBody>
      </p:sp>
    </p:spTree>
    <p:extLst>
      <p:ext uri="{BB962C8B-B14F-4D97-AF65-F5344CB8AC3E}">
        <p14:creationId xmlns:p14="http://schemas.microsoft.com/office/powerpoint/2010/main" xmlns="" val="3176729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xmlns="" val="4177411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24</a:t>
            </a:fld>
            <a:endParaRPr lang="en-US" dirty="0"/>
          </a:p>
        </p:txBody>
      </p:sp>
    </p:spTree>
    <p:extLst>
      <p:ext uri="{BB962C8B-B14F-4D97-AF65-F5344CB8AC3E}">
        <p14:creationId xmlns:p14="http://schemas.microsoft.com/office/powerpoint/2010/main" xmlns="" val="200835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25</a:t>
            </a:fld>
            <a:endParaRPr lang="en-US" dirty="0"/>
          </a:p>
        </p:txBody>
      </p:sp>
    </p:spTree>
    <p:extLst>
      <p:ext uri="{BB962C8B-B14F-4D97-AF65-F5344CB8AC3E}">
        <p14:creationId xmlns:p14="http://schemas.microsoft.com/office/powerpoint/2010/main" xmlns="" val="1437235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26</a:t>
            </a:fld>
            <a:endParaRPr lang="en-US" dirty="0"/>
          </a:p>
        </p:txBody>
      </p:sp>
    </p:spTree>
    <p:extLst>
      <p:ext uri="{BB962C8B-B14F-4D97-AF65-F5344CB8AC3E}">
        <p14:creationId xmlns:p14="http://schemas.microsoft.com/office/powerpoint/2010/main" xmlns="" val="125560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27</a:t>
            </a:fld>
            <a:endParaRPr lang="en-US" dirty="0"/>
          </a:p>
        </p:txBody>
      </p:sp>
    </p:spTree>
    <p:extLst>
      <p:ext uri="{BB962C8B-B14F-4D97-AF65-F5344CB8AC3E}">
        <p14:creationId xmlns:p14="http://schemas.microsoft.com/office/powerpoint/2010/main" xmlns="" val="1715139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28</a:t>
            </a:fld>
            <a:endParaRPr lang="en-US" dirty="0"/>
          </a:p>
        </p:txBody>
      </p:sp>
    </p:spTree>
    <p:extLst>
      <p:ext uri="{BB962C8B-B14F-4D97-AF65-F5344CB8AC3E}">
        <p14:creationId xmlns:p14="http://schemas.microsoft.com/office/powerpoint/2010/main" xmlns="" val="3866490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29</a:t>
            </a:fld>
            <a:endParaRPr lang="en-US" dirty="0"/>
          </a:p>
        </p:txBody>
      </p:sp>
    </p:spTree>
    <p:extLst>
      <p:ext uri="{BB962C8B-B14F-4D97-AF65-F5344CB8AC3E}">
        <p14:creationId xmlns:p14="http://schemas.microsoft.com/office/powerpoint/2010/main" xmlns="" val="3808023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3</a:t>
            </a:fld>
            <a:endParaRPr lang="en-US" dirty="0"/>
          </a:p>
        </p:txBody>
      </p:sp>
    </p:spTree>
    <p:extLst>
      <p:ext uri="{BB962C8B-B14F-4D97-AF65-F5344CB8AC3E}">
        <p14:creationId xmlns:p14="http://schemas.microsoft.com/office/powerpoint/2010/main" xmlns="" val="5226181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30</a:t>
            </a:fld>
            <a:endParaRPr lang="en-US" dirty="0"/>
          </a:p>
        </p:txBody>
      </p:sp>
    </p:spTree>
    <p:extLst>
      <p:ext uri="{BB962C8B-B14F-4D97-AF65-F5344CB8AC3E}">
        <p14:creationId xmlns:p14="http://schemas.microsoft.com/office/powerpoint/2010/main" xmlns="" val="1387673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31</a:t>
            </a:fld>
            <a:endParaRPr lang="en-US" dirty="0"/>
          </a:p>
        </p:txBody>
      </p:sp>
    </p:spTree>
    <p:extLst>
      <p:ext uri="{BB962C8B-B14F-4D97-AF65-F5344CB8AC3E}">
        <p14:creationId xmlns:p14="http://schemas.microsoft.com/office/powerpoint/2010/main" xmlns="" val="23143717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32</a:t>
            </a:fld>
            <a:endParaRPr lang="en-US" dirty="0"/>
          </a:p>
        </p:txBody>
      </p:sp>
    </p:spTree>
    <p:extLst>
      <p:ext uri="{BB962C8B-B14F-4D97-AF65-F5344CB8AC3E}">
        <p14:creationId xmlns:p14="http://schemas.microsoft.com/office/powerpoint/2010/main" xmlns="" val="24905764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33</a:t>
            </a:fld>
            <a:endParaRPr lang="en-US" dirty="0"/>
          </a:p>
        </p:txBody>
      </p:sp>
    </p:spTree>
    <p:extLst>
      <p:ext uri="{BB962C8B-B14F-4D97-AF65-F5344CB8AC3E}">
        <p14:creationId xmlns:p14="http://schemas.microsoft.com/office/powerpoint/2010/main" xmlns="" val="2307334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34</a:t>
            </a:fld>
            <a:endParaRPr lang="en-US" dirty="0"/>
          </a:p>
        </p:txBody>
      </p:sp>
    </p:spTree>
    <p:extLst>
      <p:ext uri="{BB962C8B-B14F-4D97-AF65-F5344CB8AC3E}">
        <p14:creationId xmlns:p14="http://schemas.microsoft.com/office/powerpoint/2010/main" xmlns="" val="34460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4</a:t>
            </a:fld>
            <a:endParaRPr lang="en-US" dirty="0"/>
          </a:p>
        </p:txBody>
      </p:sp>
    </p:spTree>
    <p:extLst>
      <p:ext uri="{BB962C8B-B14F-4D97-AF65-F5344CB8AC3E}">
        <p14:creationId xmlns:p14="http://schemas.microsoft.com/office/powerpoint/2010/main" xmlns="" val="5930814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5</a:t>
            </a:fld>
            <a:endParaRPr lang="en-US" dirty="0"/>
          </a:p>
        </p:txBody>
      </p:sp>
    </p:spTree>
    <p:extLst>
      <p:ext uri="{BB962C8B-B14F-4D97-AF65-F5344CB8AC3E}">
        <p14:creationId xmlns:p14="http://schemas.microsoft.com/office/powerpoint/2010/main" xmlns="" val="289477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35275" y="279400"/>
            <a:ext cx="3836988" cy="2878138"/>
          </a:xfrm>
        </p:spPr>
      </p:sp>
      <p:sp>
        <p:nvSpPr>
          <p:cNvPr id="3" name="Notes Placeholder 2"/>
          <p:cNvSpPr>
            <a:spLocks noGrp="1"/>
          </p:cNvSpPr>
          <p:nvPr>
            <p:ph type="body" idx="1"/>
          </p:nvPr>
        </p:nvSpPr>
        <p:spPr>
          <a:xfrm>
            <a:off x="479804" y="3329800"/>
            <a:ext cx="8441007" cy="3154962"/>
          </a:xfrm>
        </p:spPr>
        <p:txBody>
          <a:bodyPr>
            <a:normAutofit/>
          </a:bodyPr>
          <a:lstStyle/>
          <a:p>
            <a:pPr algn="just">
              <a:buFont typeface="Arial" pitchFamily="34" charset="0"/>
              <a:buChar char="•"/>
            </a:pPr>
            <a:r>
              <a:rPr lang="en-US" sz="2400" b="1" dirty="0">
                <a:solidFill>
                  <a:srgbClr val="00B050"/>
                </a:solidFill>
              </a:rPr>
              <a:t> </a:t>
            </a:r>
            <a:endParaRPr lang="en-IN" sz="2400" dirty="0"/>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7</a:t>
            </a:fld>
            <a:endParaRPr lang="en-US" dirty="0"/>
          </a:p>
        </p:txBody>
      </p:sp>
    </p:spTree>
    <p:extLst>
      <p:ext uri="{BB962C8B-B14F-4D97-AF65-F5344CB8AC3E}">
        <p14:creationId xmlns:p14="http://schemas.microsoft.com/office/powerpoint/2010/main" xmlns="" val="945867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8</a:t>
            </a:fld>
            <a:endParaRPr lang="en-US" dirty="0"/>
          </a:p>
        </p:txBody>
      </p:sp>
    </p:spTree>
    <p:extLst>
      <p:ext uri="{BB962C8B-B14F-4D97-AF65-F5344CB8AC3E}">
        <p14:creationId xmlns:p14="http://schemas.microsoft.com/office/powerpoint/2010/main" xmlns="" val="73994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25" y="331788"/>
            <a:ext cx="3765550" cy="2825750"/>
          </a:xfrm>
        </p:spPr>
      </p:sp>
      <p:sp>
        <p:nvSpPr>
          <p:cNvPr id="3" name="Notes Placeholder 2"/>
          <p:cNvSpPr>
            <a:spLocks noGrp="1"/>
          </p:cNvSpPr>
          <p:nvPr>
            <p:ph type="body" idx="1"/>
          </p:nvPr>
        </p:nvSpPr>
        <p:spPr>
          <a:xfrm>
            <a:off x="479803" y="3329800"/>
            <a:ext cx="8545220" cy="3154962"/>
          </a:xfrm>
        </p:spPr>
        <p:txBody>
          <a:bodyPr>
            <a:normAutofit/>
          </a:bodyPr>
          <a:lstStyle/>
          <a:p>
            <a:endParaRPr lang="en-IN" sz="3300" dirty="0">
              <a:solidFill>
                <a:srgbClr val="00B050"/>
              </a:solidFill>
            </a:endParaRPr>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87749-275D-49F3-A8DC-865DC34004A2}" type="datetime1">
              <a:rPr lang="en-US" smtClean="0"/>
              <a:pPr/>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70981-5056-4AA8-B13A-2ED8841A4BB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1D101-2969-421F-A930-CBD8642BC7B1}" type="datetime1">
              <a:rPr lang="en-US" smtClean="0"/>
              <a:pPr/>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70981-5056-4AA8-B13A-2ED8841A4BB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FDC9C3-116E-4836-9659-A64C5D592EE7}" type="datetime1">
              <a:rPr lang="en-US" smtClean="0"/>
              <a:pPr/>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70981-5056-4AA8-B13A-2ED8841A4BB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1087749-275D-49F3-A8DC-865DC34004A2}" type="datetime1">
              <a:rPr lang="en-US" smtClean="0"/>
              <a:pPr/>
              <a:t>7/8/2019</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8F70981-5056-4AA8-B13A-2ED8841A4BB7}" type="slidenum">
              <a:rPr lang="en-US" smtClean="0"/>
              <a:pPr/>
              <a:t>‹#›</a:t>
            </a:fld>
            <a:endParaRPr lang="en-US" dirty="0"/>
          </a:p>
        </p:txBody>
      </p:sp>
    </p:spTree>
    <p:extLst>
      <p:ext uri="{BB962C8B-B14F-4D97-AF65-F5344CB8AC3E}">
        <p14:creationId xmlns:p14="http://schemas.microsoft.com/office/powerpoint/2010/main" xmlns="" val="2848482243"/>
      </p:ext>
    </p:extLst>
  </p:cSld>
  <p:clrMapOvr>
    <a:masterClrMapping/>
  </p:clrMapOvr>
  <p:transition spd="slow"/>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120014A-7337-4445-A6E8-BC8DBB3946D9}" type="datetime1">
              <a:rPr lang="en-US" smtClean="0">
                <a:solidFill>
                  <a:prstClr val="black"/>
                </a:solidFill>
              </a:rPr>
              <a:pPr/>
              <a:t>7/8/2019</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C8F70981-5056-4AA8-B13A-2ED8841A4BB7}"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xmlns="" val="2299090715"/>
      </p:ext>
    </p:extLst>
  </p:cSld>
  <p:clrMapOvr>
    <a:masterClrMapping/>
  </p:clrMapOvr>
  <p:transition spd="slow"/>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6D6D9BD-17E1-4E75-9D81-7ACDECD95C94}" type="datetime1">
              <a:rPr lang="en-US" smtClean="0">
                <a:solidFill>
                  <a:prstClr val="white"/>
                </a:solidFill>
              </a:rPr>
              <a:pPr/>
              <a:t>7/8/2019</a:t>
            </a:fld>
            <a:endParaRPr lang="en-US" dirty="0">
              <a:solidFill>
                <a:prstClr val="white"/>
              </a:solidFill>
            </a:endParaRPr>
          </a:p>
        </p:txBody>
      </p:sp>
      <p:sp>
        <p:nvSpPr>
          <p:cNvPr id="5" name="Footer Placeholder 4"/>
          <p:cNvSpPr>
            <a:spLocks noGrp="1"/>
          </p:cNvSpPr>
          <p:nvPr>
            <p:ph type="ftr" sz="quarter" idx="11"/>
          </p:nvPr>
        </p:nvSpPr>
        <p:spPr/>
        <p:txBody>
          <a:bodyPr/>
          <a:lstStyle>
            <a:extLst/>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extLst/>
          </a:lstStyle>
          <a:p>
            <a:fld id="{C8F70981-5056-4AA8-B13A-2ED8841A4BB7}" type="slidenum">
              <a:rPr lang="en-US" smtClean="0">
                <a:solidFill>
                  <a:prstClr val="white"/>
                </a:solidFill>
              </a:rPr>
              <a:pPr/>
              <a:t>‹#›</a:t>
            </a:fld>
            <a:endParaRPr lang="en-US" dirty="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xmlns="" val="4184072767"/>
      </p:ext>
    </p:extLst>
  </p:cSld>
  <p:clrMapOvr>
    <a:overrideClrMapping bg1="dk1" tx1="lt1" bg2="dk2" tx2="lt2" accent1="accent1" accent2="accent2" accent3="accent3" accent4="accent4" accent5="accent5" accent6="accent6" hlink="hlink" folHlink="folHlink"/>
  </p:clrMapOvr>
  <p:transition spd="slow"/>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EBB40F0-DF8A-4D64-8804-51001AB96967}" type="datetime1">
              <a:rPr lang="en-US" smtClean="0">
                <a:solidFill>
                  <a:prstClr val="white"/>
                </a:solidFill>
              </a:rPr>
              <a:pPr/>
              <a:t>7/8/2019</a:t>
            </a:fld>
            <a:endParaRPr lang="en-US" dirty="0">
              <a:solidFill>
                <a:prstClr val="white"/>
              </a:solidFill>
            </a:endParaRPr>
          </a:p>
        </p:txBody>
      </p:sp>
      <p:sp>
        <p:nvSpPr>
          <p:cNvPr id="6" name="Footer Placeholder 5"/>
          <p:cNvSpPr>
            <a:spLocks noGrp="1"/>
          </p:cNvSpPr>
          <p:nvPr>
            <p:ph type="ftr" sz="quarter" idx="11"/>
          </p:nvPr>
        </p:nvSpPr>
        <p:spPr/>
        <p:txBody>
          <a:bodyPr/>
          <a:lstStyle>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extLst/>
          </a:lstStyle>
          <a:p>
            <a:fld id="{C8F70981-5056-4AA8-B13A-2ED8841A4BB7}" type="slidenum">
              <a:rPr lang="en-US" smtClean="0">
                <a:solidFill>
                  <a:prstClr val="white"/>
                </a:solidFill>
              </a:rPr>
              <a:pPr/>
              <a:t>‹#›</a:t>
            </a:fld>
            <a:endParaRPr lang="en-US" dirty="0">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xmlns="" val="936957446"/>
      </p:ext>
    </p:extLst>
  </p:cSld>
  <p:clrMapOvr>
    <a:overrideClrMapping bg1="dk1" tx1="lt1" bg2="dk2" tx2="lt2" accent1="accent1" accent2="accent2" accent3="accent3" accent4="accent4" accent5="accent5" accent6="accent6" hlink="hlink" folHlink="folHlink"/>
  </p:clrMapOvr>
  <p:transition spd="slow"/>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B7BAF04-EF43-43D7-B269-3A2C2C6BB90C}" type="datetime1">
              <a:rPr lang="en-US" smtClean="0">
                <a:solidFill>
                  <a:prstClr val="black"/>
                </a:solidFill>
              </a:rPr>
              <a:pPr/>
              <a:t>7/8/2019</a:t>
            </a:fld>
            <a:endParaRPr lang="en-US" dirty="0">
              <a:solidFill>
                <a:prstClr val="black"/>
              </a:solidFill>
            </a:endParaRPr>
          </a:p>
        </p:txBody>
      </p:sp>
      <p:sp>
        <p:nvSpPr>
          <p:cNvPr id="8" name="Footer Placeholder 7"/>
          <p:cNvSpPr>
            <a:spLocks noGrp="1"/>
          </p:cNvSpPr>
          <p:nvPr>
            <p:ph type="ftr" sz="quarter" idx="11"/>
          </p:nvPr>
        </p:nvSpPr>
        <p:spPr/>
        <p:txBody>
          <a:bodyPr/>
          <a:lstStyle>
            <a:extLst/>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extLst/>
          </a:lstStyle>
          <a:p>
            <a:fld id="{C8F70981-5056-4AA8-B13A-2ED8841A4BB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1815342807"/>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32401C9-E512-465A-BAF0-60662BA1053A}" type="datetime1">
              <a:rPr lang="en-US" smtClean="0">
                <a:solidFill>
                  <a:prstClr val="white"/>
                </a:solidFill>
              </a:rPr>
              <a:pPr/>
              <a:t>7/8/2019</a:t>
            </a:fld>
            <a:endParaRPr lang="en-US" dirty="0">
              <a:solidFill>
                <a:prstClr val="white"/>
              </a:solidFill>
            </a:endParaRPr>
          </a:p>
        </p:txBody>
      </p:sp>
      <p:sp>
        <p:nvSpPr>
          <p:cNvPr id="4" name="Footer Placeholder 3"/>
          <p:cNvSpPr>
            <a:spLocks noGrp="1"/>
          </p:cNvSpPr>
          <p:nvPr>
            <p:ph type="ftr" sz="quarter" idx="11"/>
          </p:nvPr>
        </p:nvSpPr>
        <p:spPr/>
        <p:txBody>
          <a:bodyPr/>
          <a:lstStyle>
            <a:extLst/>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extLst/>
          </a:lstStyle>
          <a:p>
            <a:fld id="{C8F70981-5056-4AA8-B13A-2ED8841A4BB7}" type="slidenum">
              <a:rPr lang="en-US" smtClean="0">
                <a:solidFill>
                  <a:prstClr val="white"/>
                </a:solidFill>
              </a:rPr>
              <a:pPr/>
              <a:t>‹#›</a:t>
            </a:fld>
            <a:endParaRPr lang="en-US" dirty="0">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xmlns="" val="3150995461"/>
      </p:ext>
    </p:extLst>
  </p:cSld>
  <p:clrMapOvr>
    <a:overrideClrMapping bg1="dk1" tx1="lt1" bg2="dk2" tx2="lt2" accent1="accent1" accent2="accent2" accent3="accent3" accent4="accent4" accent5="accent5" accent6="accent6" hlink="hlink" folHlink="folHlink"/>
  </p:clrMapOvr>
  <p:transition spd="slow"/>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38CEE6C-56A0-4527-96E1-D16A3416B1EE}" type="datetime1">
              <a:rPr lang="en-US" smtClean="0">
                <a:solidFill>
                  <a:prstClr val="black"/>
                </a:solidFill>
              </a:rPr>
              <a:pPr/>
              <a:t>7/8/2019</a:t>
            </a:fld>
            <a:endParaRPr lang="en-US" dirty="0">
              <a:solidFill>
                <a:prstClr val="black"/>
              </a:solidFill>
            </a:endParaRPr>
          </a:p>
        </p:txBody>
      </p:sp>
      <p:sp>
        <p:nvSpPr>
          <p:cNvPr id="3" name="Footer Placeholder 2"/>
          <p:cNvSpPr>
            <a:spLocks noGrp="1"/>
          </p:cNvSpPr>
          <p:nvPr>
            <p:ph type="ftr" sz="quarter" idx="11"/>
          </p:nvPr>
        </p:nvSpPr>
        <p:spPr/>
        <p:txBody>
          <a:bodyPr/>
          <a:lstStyle>
            <a:extLst/>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extLst/>
          </a:lstStyle>
          <a:p>
            <a:fld id="{C8F70981-5056-4AA8-B13A-2ED8841A4BB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3999896272"/>
      </p:ext>
    </p:extLst>
  </p:cSld>
  <p:clrMapOvr>
    <a:masterClrMapping/>
  </p:clrMapOvr>
  <p:transition spd="slow"/>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A94271D-E15B-43C8-AFB2-AFA6CE756533}" type="datetime1">
              <a:rPr lang="en-US" smtClean="0">
                <a:solidFill>
                  <a:prstClr val="black"/>
                </a:solidFill>
              </a:rPr>
              <a:pPr/>
              <a:t>7/8/2019</a:t>
            </a:fld>
            <a:endParaRPr lang="en-US" dirty="0">
              <a:solidFill>
                <a:prstClr val="black"/>
              </a:solidFill>
            </a:endParaRPr>
          </a:p>
        </p:txBody>
      </p:sp>
      <p:sp>
        <p:nvSpPr>
          <p:cNvPr id="6" name="Footer Placeholder 5"/>
          <p:cNvSpPr>
            <a:spLocks noGrp="1"/>
          </p:cNvSpPr>
          <p:nvPr>
            <p:ph type="ftr" sz="quarter" idx="11"/>
          </p:nvPr>
        </p:nvSpPr>
        <p:spPr/>
        <p:txBody>
          <a:bodyPr/>
          <a:lstStyle>
            <a:extLst/>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extLst/>
          </a:lstStyle>
          <a:p>
            <a:fld id="{C8F70981-5056-4AA8-B13A-2ED8841A4BB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398244266"/>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20014A-7337-4445-A6E8-BC8DBB3946D9}" type="datetime1">
              <a:rPr lang="en-US" smtClean="0"/>
              <a:pPr/>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70981-5056-4AA8-B13A-2ED8841A4BB7}"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F4F5887-29C1-4D91-AC8C-F45AA6AFB3ED}" type="datetime1">
              <a:rPr lang="en-US" smtClean="0">
                <a:solidFill>
                  <a:prstClr val="white"/>
                </a:solidFill>
              </a:rPr>
              <a:pPr/>
              <a:t>7/8/2019</a:t>
            </a:fld>
            <a:endParaRPr lang="en-US" dirty="0">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8F70981-5056-4AA8-B13A-2ED8841A4BB7}"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xmlns="" val="397858302"/>
      </p:ext>
    </p:extLst>
  </p:cSld>
  <p:clrMapOvr>
    <a:overrideClrMapping bg1="dk1" tx1="lt1" bg2="dk2" tx2="lt2" accent1="accent1" accent2="accent2" accent3="accent3" accent4="accent4" accent5="accent5" accent6="accent6" hlink="hlink" folHlink="folHlink"/>
  </p:clrMapOvr>
  <p:transition spd="slow"/>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31D101-2969-421F-A930-CBD8642BC7B1}" type="datetime1">
              <a:rPr lang="en-US" smtClean="0">
                <a:solidFill>
                  <a:prstClr val="black"/>
                </a:solidFill>
              </a:rPr>
              <a:pPr/>
              <a:t>7/8/2019</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C8F70981-5056-4AA8-B13A-2ED8841A4BB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2883006445"/>
      </p:ext>
    </p:extLst>
  </p:cSld>
  <p:clrMapOvr>
    <a:masterClrMapping/>
  </p:clrMapOvr>
  <p:transition spd="slow"/>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FDC9C3-116E-4836-9659-A64C5D592EE7}" type="datetime1">
              <a:rPr lang="en-US" smtClean="0">
                <a:solidFill>
                  <a:prstClr val="black"/>
                </a:solidFill>
              </a:rPr>
              <a:pPr/>
              <a:t>7/8/2019</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C8F70981-5056-4AA8-B13A-2ED8841A4BB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1927422090"/>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D6D9BD-17E1-4E75-9D81-7ACDECD95C94}" type="datetime1">
              <a:rPr lang="en-US" smtClean="0"/>
              <a:pPr/>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70981-5056-4AA8-B13A-2ED8841A4BB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BB40F0-DF8A-4D64-8804-51001AB96967}" type="datetime1">
              <a:rPr lang="en-US" smtClean="0"/>
              <a:pPr/>
              <a:t>7/8/2019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F70981-5056-4AA8-B13A-2ED8841A4BB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7BAF04-EF43-43D7-B269-3A2C2C6BB90C}" type="datetime1">
              <a:rPr lang="en-US" smtClean="0"/>
              <a:pPr/>
              <a:t>7/8/2019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F70981-5056-4AA8-B13A-2ED8841A4BB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2401C9-E512-465A-BAF0-60662BA1053A}" type="datetime1">
              <a:rPr lang="en-US" smtClean="0"/>
              <a:pPr/>
              <a:t>7/8/2019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F70981-5056-4AA8-B13A-2ED8841A4BB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8CEE6C-56A0-4527-96E1-D16A3416B1EE}" type="datetime1">
              <a:rPr lang="en-US" smtClean="0"/>
              <a:pPr/>
              <a:t>7/8/2019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F70981-5056-4AA8-B13A-2ED8841A4BB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94271D-E15B-43C8-AFB2-AFA6CE756533}" type="datetime1">
              <a:rPr lang="en-US" smtClean="0"/>
              <a:pPr/>
              <a:t>7/8/2019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F70981-5056-4AA8-B13A-2ED8841A4BB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4F5887-29C1-4D91-AC8C-F45AA6AFB3ED}" type="datetime1">
              <a:rPr lang="en-US" smtClean="0"/>
              <a:pPr/>
              <a:t>7/8/2019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F70981-5056-4AA8-B13A-2ED8841A4BB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2CE72-4343-41A2-9A33-292D42ACDFC2}" type="datetime1">
              <a:rPr lang="en-US" smtClean="0"/>
              <a:pPr/>
              <a:t>7/8/2019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70981-5056-4AA8-B13A-2ED8841A4BB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702CE72-4343-41A2-9A33-292D42ACDFC2}" type="datetime1">
              <a:rPr lang="en-US" smtClean="0">
                <a:solidFill>
                  <a:prstClr val="black"/>
                </a:solidFill>
              </a:rPr>
              <a:pPr/>
              <a:t>7/8/2019</a:t>
            </a:fld>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8F70981-5056-4AA8-B13A-2ED8841A4BB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1032530552"/>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transition spd="slow"/>
  <p:timing>
    <p:tnLst>
      <p:par>
        <p:cTn id="1" dur="indefinite" restart="never" nodeType="tmRoot"/>
      </p:par>
    </p:tnLst>
  </p:timing>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077200" cy="1066800"/>
          </a:xfrm>
        </p:spPr>
        <p:txBody>
          <a:bodyPr>
            <a:noAutofit/>
          </a:bodyPr>
          <a:lstStyle/>
          <a:p>
            <a:r>
              <a:rPr lang="en-US" sz="3600" b="0" u="sng" dirty="0" smtClean="0"/>
              <a:t>   </a:t>
            </a:r>
            <a:endParaRPr lang="en-US" sz="3600" b="0" u="sng" dirty="0"/>
          </a:p>
        </p:txBody>
      </p:sp>
      <p:sp>
        <p:nvSpPr>
          <p:cNvPr id="3" name="Subtitle 2"/>
          <p:cNvSpPr>
            <a:spLocks noGrp="1"/>
          </p:cNvSpPr>
          <p:nvPr>
            <p:ph type="subTitle" idx="1"/>
          </p:nvPr>
        </p:nvSpPr>
        <p:spPr>
          <a:xfrm>
            <a:off x="285720" y="214290"/>
            <a:ext cx="8501122" cy="1357322"/>
          </a:xfrm>
        </p:spPr>
        <p:style>
          <a:lnRef idx="2">
            <a:schemeClr val="accent1"/>
          </a:lnRef>
          <a:fillRef idx="1002">
            <a:schemeClr val="lt2"/>
          </a:fillRef>
          <a:effectRef idx="0">
            <a:schemeClr val="accent1"/>
          </a:effectRef>
          <a:fontRef idx="minor">
            <a:schemeClr val="dk1"/>
          </a:fontRef>
        </p:style>
        <p:txBody>
          <a:bodyPr anchor="ctr">
            <a:normAutofit fontScale="32500" lnSpcReduction="20000"/>
          </a:bodyPr>
          <a:lstStyle/>
          <a:p>
            <a:pPr algn="ctr"/>
            <a:r>
              <a:rPr lang="en-US" sz="8000" b="1" dirty="0" smtClean="0">
                <a:solidFill>
                  <a:schemeClr val="accent3"/>
                </a:solidFill>
                <a:latin typeface="Bookman Old Style" pitchFamily="18" charset="0"/>
                <a:cs typeface="Tahoma" pitchFamily="34" charset="0"/>
              </a:rPr>
              <a:t>MID DAY MEAL SCHEME                                        GOVT.OF HARYANA</a:t>
            </a:r>
          </a:p>
          <a:p>
            <a:pPr algn="ctr"/>
            <a:r>
              <a:rPr lang="en-US" sz="8000" b="1" dirty="0" smtClean="0">
                <a:solidFill>
                  <a:schemeClr val="accent3"/>
                </a:solidFill>
                <a:latin typeface="Bookman Old Style" pitchFamily="18" charset="0"/>
                <a:cs typeface="Tahoma" pitchFamily="34" charset="0"/>
              </a:rPr>
              <a:t>ANNUAL WORK PLAN &amp; BUDGET 2018-19</a:t>
            </a:r>
          </a:p>
          <a:p>
            <a:pPr algn="ctr"/>
            <a:endParaRPr lang="en-US" b="1" dirty="0" smtClean="0">
              <a:latin typeface="Book Antiqua" pitchFamily="18" charset="0"/>
            </a:endParaRPr>
          </a:p>
        </p:txBody>
      </p:sp>
      <p:sp>
        <p:nvSpPr>
          <p:cNvPr id="6" name="Slide Number Placeholder 5"/>
          <p:cNvSpPr>
            <a:spLocks noGrp="1"/>
          </p:cNvSpPr>
          <p:nvPr>
            <p:ph type="sldNum" sz="quarter" idx="12"/>
          </p:nvPr>
        </p:nvSpPr>
        <p:spPr/>
        <p:txBody>
          <a:bodyPr/>
          <a:lstStyle/>
          <a:p>
            <a:fld id="{C8F70981-5056-4AA8-B13A-2ED8841A4BB7}" type="slidenum">
              <a:rPr lang="en-US" smtClean="0"/>
              <a:pPr/>
              <a:t>1</a:t>
            </a:fld>
            <a:endParaRPr lang="en-US" dirty="0"/>
          </a:p>
        </p:txBody>
      </p:sp>
      <p:pic>
        <p:nvPicPr>
          <p:cNvPr id="7170" name="Picture 2" descr="C:\Users\acer\Desktop\photos\d5aa703a-36b0-4e69-b24f-d0b6870a9df9.JPG"/>
          <p:cNvPicPr>
            <a:picLocks noChangeAspect="1" noChangeArrowheads="1"/>
          </p:cNvPicPr>
          <p:nvPr/>
        </p:nvPicPr>
        <p:blipFill>
          <a:blip r:embed="rId3"/>
          <a:srcRect/>
          <a:stretch>
            <a:fillRect/>
          </a:stretch>
        </p:blipFill>
        <p:spPr bwMode="auto">
          <a:xfrm>
            <a:off x="0" y="1600200"/>
            <a:ext cx="9144000" cy="5257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600" y="0"/>
            <a:ext cx="9372600" cy="1847850"/>
          </a:xfrm>
        </p:spPr>
        <p:txBody>
          <a:bodyPr>
            <a:normAutofit/>
          </a:bodyPr>
          <a:lstStyle/>
          <a:p>
            <a:pPr algn="ctr" fontAlgn="auto">
              <a:spcAft>
                <a:spcPts val="0"/>
              </a:spcAft>
              <a:defRPr/>
            </a:pPr>
            <a:r>
              <a:rPr lang="en-US" sz="2000" b="1" u="sng" dirty="0" smtClean="0">
                <a:solidFill>
                  <a:schemeClr val="accent4">
                    <a:lumMod val="60000"/>
                    <a:lumOff val="40000"/>
                  </a:schemeClr>
                </a:solidFill>
                <a:latin typeface="Bookman Old Style" pitchFamily="18" charset="0"/>
              </a:rPr>
              <a:t>Total Budgetary allocation for the year 2018-19</a:t>
            </a:r>
            <a:r>
              <a:rPr lang="en-US" sz="3500" b="1" u="sng" dirty="0" smtClean="0"/>
              <a:t/>
            </a:r>
            <a:br>
              <a:rPr lang="en-US" sz="3500" b="1" u="sng" dirty="0" smtClean="0"/>
            </a:br>
            <a:endParaRPr lang="en-IN" sz="3500" b="1" u="sng" dirty="0" smtClean="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238329113"/>
              </p:ext>
            </p:extLst>
          </p:nvPr>
        </p:nvGraphicFramePr>
        <p:xfrm>
          <a:off x="142845" y="1357298"/>
          <a:ext cx="8786873" cy="2128862"/>
        </p:xfrm>
        <a:graphic>
          <a:graphicData uri="http://schemas.openxmlformats.org/drawingml/2006/table">
            <a:tbl>
              <a:tblPr firstRow="1" bandRow="1">
                <a:tableStyleId>{F5AB1C69-6EDB-4FF4-983F-18BD219EF322}</a:tableStyleId>
              </a:tblPr>
              <a:tblGrid>
                <a:gridCol w="1641502"/>
                <a:gridCol w="1774399"/>
                <a:gridCol w="1473224"/>
                <a:gridCol w="1399563"/>
                <a:gridCol w="2498185"/>
              </a:tblGrid>
              <a:tr h="631542">
                <a:tc>
                  <a:txBody>
                    <a:bodyPr/>
                    <a:lstStyle/>
                    <a:p>
                      <a:pPr marL="0" algn="ctr" rtl="0" eaLnBrk="1" latinLnBrk="0" hangingPunct="1"/>
                      <a:r>
                        <a:rPr kumimoji="0" lang="en-US" sz="1500" b="0" kern="1200" dirty="0" smtClean="0">
                          <a:solidFill>
                            <a:schemeClr val="tx2">
                              <a:lumMod val="50000"/>
                            </a:schemeClr>
                          </a:solidFill>
                          <a:latin typeface="Bookman Old Style" pitchFamily="18" charset="0"/>
                          <a:ea typeface="+mn-ea"/>
                          <a:cs typeface="Times New Roman" pitchFamily="18" charset="0"/>
                        </a:rPr>
                        <a:t>Period</a:t>
                      </a:r>
                      <a:endParaRPr kumimoji="0" lang="en-IN" sz="1500" b="0" kern="1200" dirty="0" smtClean="0">
                        <a:solidFill>
                          <a:schemeClr val="tx2">
                            <a:lumMod val="50000"/>
                          </a:schemeClr>
                        </a:solidFill>
                        <a:latin typeface="Bookman Old Style" pitchFamily="18" charset="0"/>
                        <a:ea typeface="+mn-ea"/>
                        <a:cs typeface="Times New Roman" pitchFamily="18" charset="0"/>
                      </a:endParaRPr>
                    </a:p>
                  </a:txBody>
                  <a:tcPr marL="91439" marR="91439">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500" b="0" kern="1200" dirty="0" smtClean="0">
                          <a:solidFill>
                            <a:schemeClr val="tx2">
                              <a:lumMod val="50000"/>
                            </a:schemeClr>
                          </a:solidFill>
                          <a:latin typeface="Bookman Old Style" pitchFamily="18" charset="0"/>
                          <a:ea typeface="+mn-ea"/>
                          <a:cs typeface="Times New Roman" pitchFamily="18" charset="0"/>
                        </a:rPr>
                        <a:t>Approved</a:t>
                      </a:r>
                      <a:r>
                        <a:rPr kumimoji="0" lang="en-US" sz="1500" b="0" kern="1200" baseline="0" dirty="0" smtClean="0">
                          <a:solidFill>
                            <a:schemeClr val="tx2">
                              <a:lumMod val="50000"/>
                            </a:schemeClr>
                          </a:solidFill>
                          <a:latin typeface="Bookman Old Style" pitchFamily="18" charset="0"/>
                          <a:ea typeface="+mn-ea"/>
                          <a:cs typeface="Times New Roman" pitchFamily="18" charset="0"/>
                        </a:rPr>
                        <a:t> </a:t>
                      </a:r>
                      <a:r>
                        <a:rPr kumimoji="0" lang="en-US" sz="1500" b="0" kern="1200" dirty="0" smtClean="0">
                          <a:solidFill>
                            <a:schemeClr val="tx2">
                              <a:lumMod val="50000"/>
                            </a:schemeClr>
                          </a:solidFill>
                          <a:latin typeface="Bookman Old Style" pitchFamily="18" charset="0"/>
                          <a:ea typeface="+mn-ea"/>
                          <a:cs typeface="Times New Roman" pitchFamily="18" charset="0"/>
                        </a:rPr>
                        <a:t>Centre Share</a:t>
                      </a:r>
                      <a:endParaRPr kumimoji="0" lang="en-IN" sz="1500" b="0" kern="1200" dirty="0" smtClean="0">
                        <a:solidFill>
                          <a:schemeClr val="tx2">
                            <a:lumMod val="50000"/>
                          </a:schemeClr>
                        </a:solidFill>
                        <a:latin typeface="Bookman Old Style" pitchFamily="18" charset="0"/>
                        <a:ea typeface="+mn-ea"/>
                        <a:cs typeface="Times New Roman" pitchFamily="18" charset="0"/>
                      </a:endParaRPr>
                    </a:p>
                    <a:p>
                      <a:pPr marL="0" algn="ctr" rtl="0" eaLnBrk="1" latinLnBrk="0" hangingPunct="1"/>
                      <a:endParaRPr kumimoji="0" lang="en-IN" sz="1500" b="0" kern="1200" dirty="0" smtClean="0">
                        <a:solidFill>
                          <a:schemeClr val="tx2">
                            <a:lumMod val="50000"/>
                          </a:schemeClr>
                        </a:solidFill>
                        <a:latin typeface="Bookman Old Style" pitchFamily="18" charset="0"/>
                        <a:ea typeface="+mn-ea"/>
                        <a:cs typeface="Times New Roman" pitchFamily="18" charset="0"/>
                      </a:endParaRPr>
                    </a:p>
                  </a:txBody>
                  <a:tcPr marL="91439" marR="91439">
                    <a:solidFill>
                      <a:schemeClr val="accent3">
                        <a:lumMod val="40000"/>
                        <a:lumOff val="60000"/>
                      </a:schemeClr>
                    </a:solidFill>
                  </a:tcPr>
                </a:tc>
                <a:tc>
                  <a:txBody>
                    <a:bodyPr/>
                    <a:lstStyle/>
                    <a:p>
                      <a:pPr marL="0" algn="ctr" rtl="0" eaLnBrk="1" latinLnBrk="0" hangingPunct="1"/>
                      <a:r>
                        <a:rPr kumimoji="0" lang="en-US" sz="1500" b="0" kern="1200" dirty="0" smtClean="0">
                          <a:solidFill>
                            <a:schemeClr val="tx2">
                              <a:lumMod val="50000"/>
                            </a:schemeClr>
                          </a:solidFill>
                          <a:latin typeface="Bookman Old Style" pitchFamily="18" charset="0"/>
                          <a:ea typeface="+mn-ea"/>
                          <a:cs typeface="Times New Roman" pitchFamily="18" charset="0"/>
                        </a:rPr>
                        <a:t>Approved State Share</a:t>
                      </a:r>
                      <a:endParaRPr kumimoji="0" lang="en-IN" sz="1500" b="0" kern="1200" dirty="0">
                        <a:solidFill>
                          <a:schemeClr val="tx2">
                            <a:lumMod val="50000"/>
                          </a:schemeClr>
                        </a:solidFill>
                        <a:latin typeface="Bookman Old Style" pitchFamily="18" charset="0"/>
                        <a:ea typeface="+mn-ea"/>
                        <a:cs typeface="Times New Roman" pitchFamily="18" charset="0"/>
                      </a:endParaRPr>
                    </a:p>
                  </a:txBody>
                  <a:tcPr marL="91439" marR="91439">
                    <a:solidFill>
                      <a:schemeClr val="accent3">
                        <a:lumMod val="40000"/>
                        <a:lumOff val="60000"/>
                      </a:schemeClr>
                    </a:solidFill>
                  </a:tcPr>
                </a:tc>
                <a:tc>
                  <a:txBody>
                    <a:bodyPr/>
                    <a:lstStyle/>
                    <a:p>
                      <a:pPr marL="0" algn="ctr" rtl="0" eaLnBrk="1" latinLnBrk="0" hangingPunct="1"/>
                      <a:r>
                        <a:rPr kumimoji="0" lang="en-US" sz="1500" b="0" kern="1200" dirty="0" smtClean="0">
                          <a:solidFill>
                            <a:schemeClr val="tx2">
                              <a:lumMod val="50000"/>
                            </a:schemeClr>
                          </a:solidFill>
                          <a:latin typeface="Bookman Old Style" pitchFamily="18" charset="0"/>
                          <a:ea typeface="+mn-ea"/>
                          <a:cs typeface="Times New Roman" pitchFamily="18" charset="0"/>
                        </a:rPr>
                        <a:t>Total</a:t>
                      </a:r>
                    </a:p>
                  </a:txBody>
                  <a:tcPr marL="91439" marR="91439">
                    <a:solidFill>
                      <a:schemeClr val="accent3">
                        <a:lumMod val="40000"/>
                        <a:lumOff val="60000"/>
                      </a:schemeClr>
                    </a:solidFill>
                  </a:tcPr>
                </a:tc>
                <a:tc>
                  <a:txBody>
                    <a:bodyPr/>
                    <a:lstStyle/>
                    <a:p>
                      <a:pPr marL="0" algn="ctr" rtl="0" eaLnBrk="1" latinLnBrk="0" hangingPunct="1"/>
                      <a:r>
                        <a:rPr kumimoji="0" lang="en-US" sz="1500" b="0" kern="1200" dirty="0" smtClean="0">
                          <a:solidFill>
                            <a:schemeClr val="tx2">
                              <a:lumMod val="50000"/>
                            </a:schemeClr>
                          </a:solidFill>
                          <a:latin typeface="Bookman Old Style" pitchFamily="18" charset="0"/>
                          <a:ea typeface="+mn-ea"/>
                          <a:cs typeface="Times New Roman" pitchFamily="18" charset="0"/>
                        </a:rPr>
                        <a:t>Expenditure Up to                      31-12-2017</a:t>
                      </a:r>
                      <a:endParaRPr kumimoji="0" lang="en-IN" sz="1500" b="0" kern="1200" dirty="0" smtClean="0">
                        <a:solidFill>
                          <a:schemeClr val="tx2">
                            <a:lumMod val="50000"/>
                          </a:schemeClr>
                        </a:solidFill>
                        <a:latin typeface="Bookman Old Style" pitchFamily="18" charset="0"/>
                        <a:ea typeface="+mn-ea"/>
                        <a:cs typeface="Times New Roman" pitchFamily="18" charset="0"/>
                      </a:endParaRPr>
                    </a:p>
                  </a:txBody>
                  <a:tcPr marL="91439" marR="91439">
                    <a:solidFill>
                      <a:schemeClr val="accent3">
                        <a:lumMod val="40000"/>
                        <a:lumOff val="60000"/>
                      </a:schemeClr>
                    </a:solidFill>
                  </a:tcPr>
                </a:tc>
              </a:tr>
              <a:tr h="574382">
                <a:tc>
                  <a:txBody>
                    <a:bodyPr/>
                    <a:lstStyle/>
                    <a:p>
                      <a:pPr marL="0" algn="ctr" rtl="0" eaLnBrk="1" latinLnBrk="0" hangingPunct="1"/>
                      <a:r>
                        <a:rPr kumimoji="0" lang="en-US" sz="1500" b="0" kern="1200" dirty="0" smtClean="0">
                          <a:solidFill>
                            <a:schemeClr val="tx2">
                              <a:lumMod val="50000"/>
                            </a:schemeClr>
                          </a:solidFill>
                          <a:latin typeface="Bookman Old Style" pitchFamily="18" charset="0"/>
                          <a:ea typeface="+mn-ea"/>
                          <a:cs typeface="Times New Roman" pitchFamily="18" charset="0"/>
                        </a:rPr>
                        <a:t>Allocation </a:t>
                      </a:r>
                      <a:r>
                        <a:rPr kumimoji="0" lang="en-US" sz="1500" b="0" kern="1200" dirty="0" err="1" smtClean="0">
                          <a:solidFill>
                            <a:schemeClr val="tx2">
                              <a:lumMod val="50000"/>
                            </a:schemeClr>
                          </a:solidFill>
                          <a:latin typeface="Bookman Old Style" pitchFamily="18" charset="0"/>
                          <a:ea typeface="+mn-ea"/>
                          <a:cs typeface="Times New Roman" pitchFamily="18" charset="0"/>
                        </a:rPr>
                        <a:t>upto</a:t>
                      </a:r>
                      <a:r>
                        <a:rPr kumimoji="0" lang="en-US" sz="1500" b="0" kern="1200" dirty="0" smtClean="0">
                          <a:solidFill>
                            <a:schemeClr val="tx2">
                              <a:lumMod val="50000"/>
                            </a:schemeClr>
                          </a:solidFill>
                          <a:latin typeface="Bookman Old Style" pitchFamily="18" charset="0"/>
                          <a:ea typeface="+mn-ea"/>
                          <a:cs typeface="Times New Roman" pitchFamily="18" charset="0"/>
                        </a:rPr>
                        <a:t>                  31-3-2019</a:t>
                      </a:r>
                      <a:endParaRPr kumimoji="0" lang="en-IN" sz="1500" b="0" kern="1200" dirty="0" smtClean="0">
                        <a:solidFill>
                          <a:schemeClr val="tx2">
                            <a:lumMod val="50000"/>
                          </a:schemeClr>
                        </a:solidFill>
                        <a:latin typeface="Bookman Old Style" pitchFamily="18" charset="0"/>
                        <a:ea typeface="+mn-ea"/>
                        <a:cs typeface="Times New Roman" pitchFamily="18" charset="0"/>
                      </a:endParaRPr>
                    </a:p>
                  </a:txBody>
                  <a:tcPr marL="91439" marR="91439">
                    <a:solidFill>
                      <a:schemeClr val="accent3">
                        <a:lumMod val="40000"/>
                        <a:lumOff val="60000"/>
                      </a:schemeClr>
                    </a:solidFill>
                  </a:tcPr>
                </a:tc>
                <a:tc>
                  <a:txBody>
                    <a:bodyPr/>
                    <a:lstStyle/>
                    <a:p>
                      <a:pPr marL="0" algn="l" rtl="0" eaLnBrk="1" latinLnBrk="0" hangingPunct="1"/>
                      <a:r>
                        <a:rPr kumimoji="0" lang="en-IN" sz="1500" b="0" kern="1200" dirty="0" smtClean="0">
                          <a:solidFill>
                            <a:schemeClr val="tx2">
                              <a:lumMod val="50000"/>
                            </a:schemeClr>
                          </a:solidFill>
                          <a:latin typeface="Bookman Old Style" pitchFamily="18" charset="0"/>
                          <a:ea typeface="+mn-ea"/>
                          <a:cs typeface="Times New Roman" pitchFamily="18" charset="0"/>
                        </a:rPr>
                        <a:t>150.00</a:t>
                      </a:r>
                    </a:p>
                  </a:txBody>
                  <a:tcPr marL="91439" marR="91439">
                    <a:solidFill>
                      <a:schemeClr val="accent3">
                        <a:lumMod val="40000"/>
                        <a:lumOff val="60000"/>
                      </a:schemeClr>
                    </a:solidFill>
                  </a:tcPr>
                </a:tc>
                <a:tc>
                  <a:txBody>
                    <a:bodyPr/>
                    <a:lstStyle/>
                    <a:p>
                      <a:pPr marL="0" algn="l" rtl="0" eaLnBrk="1" latinLnBrk="0" hangingPunct="1"/>
                      <a:r>
                        <a:rPr kumimoji="0" lang="en-IN" sz="1500" b="0" kern="1200" dirty="0" smtClean="0">
                          <a:solidFill>
                            <a:schemeClr val="tx2">
                              <a:lumMod val="50000"/>
                            </a:schemeClr>
                          </a:solidFill>
                          <a:latin typeface="Bookman Old Style" pitchFamily="18" charset="0"/>
                          <a:ea typeface="+mn-ea"/>
                          <a:cs typeface="Times New Roman" pitchFamily="18" charset="0"/>
                        </a:rPr>
                        <a:t>190.00</a:t>
                      </a:r>
                    </a:p>
                  </a:txBody>
                  <a:tcPr marL="91439" marR="91439">
                    <a:solidFill>
                      <a:schemeClr val="accent3">
                        <a:lumMod val="40000"/>
                        <a:lumOff val="60000"/>
                      </a:schemeClr>
                    </a:solidFill>
                  </a:tcPr>
                </a:tc>
                <a:tc>
                  <a:txBody>
                    <a:bodyPr/>
                    <a:lstStyle/>
                    <a:p>
                      <a:pPr marL="0" algn="l" rtl="0" eaLnBrk="1" latinLnBrk="0" hangingPunct="1"/>
                      <a:r>
                        <a:rPr kumimoji="0" lang="en-IN" sz="1500" b="0" kern="1200" dirty="0" smtClean="0">
                          <a:solidFill>
                            <a:schemeClr val="tx2">
                              <a:lumMod val="50000"/>
                            </a:schemeClr>
                          </a:solidFill>
                          <a:latin typeface="Bookman Old Style" pitchFamily="18" charset="0"/>
                          <a:ea typeface="+mn-ea"/>
                          <a:cs typeface="Times New Roman" pitchFamily="18" charset="0"/>
                        </a:rPr>
                        <a:t>340.00</a:t>
                      </a:r>
                    </a:p>
                  </a:txBody>
                  <a:tcPr marL="91439" marR="91439">
                    <a:solidFill>
                      <a:schemeClr val="accent3">
                        <a:lumMod val="40000"/>
                        <a:lumOff val="60000"/>
                      </a:schemeClr>
                    </a:solidFill>
                  </a:tcPr>
                </a:tc>
                <a:tc rowSpan="2">
                  <a:txBody>
                    <a:bodyPr/>
                    <a:lstStyle/>
                    <a:p>
                      <a:pPr marL="0" algn="ctr" rtl="0" eaLnBrk="1" latinLnBrk="0" hangingPunct="1"/>
                      <a:r>
                        <a:rPr kumimoji="0" lang="en-US" sz="1500" b="0" kern="1200" dirty="0" smtClean="0">
                          <a:solidFill>
                            <a:schemeClr val="tx2">
                              <a:lumMod val="50000"/>
                            </a:schemeClr>
                          </a:solidFill>
                          <a:latin typeface="Bookman Old Style" pitchFamily="18" charset="0"/>
                          <a:ea typeface="+mn-ea"/>
                          <a:cs typeface="Times New Roman" pitchFamily="18" charset="0"/>
                        </a:rPr>
                        <a:t>294.94</a:t>
                      </a:r>
                    </a:p>
                    <a:p>
                      <a:pPr marL="0" algn="ctr" rtl="0" eaLnBrk="1" latinLnBrk="0" hangingPunct="1"/>
                      <a:r>
                        <a:rPr kumimoji="0" lang="en-US" sz="1500" b="0" kern="1200" dirty="0" smtClean="0">
                          <a:solidFill>
                            <a:schemeClr val="tx2">
                              <a:lumMod val="50000"/>
                            </a:schemeClr>
                          </a:solidFill>
                          <a:latin typeface="Bookman Old Style" pitchFamily="18" charset="0"/>
                          <a:ea typeface="+mn-ea"/>
                          <a:cs typeface="Times New Roman" pitchFamily="18" charset="0"/>
                        </a:rPr>
                        <a:t>(87.08%)</a:t>
                      </a:r>
                    </a:p>
                  </a:txBody>
                  <a:tcPr marL="91439" marR="91439">
                    <a:solidFill>
                      <a:schemeClr val="accent3">
                        <a:lumMod val="40000"/>
                        <a:lumOff val="60000"/>
                      </a:schemeClr>
                    </a:solidFill>
                  </a:tcPr>
                </a:tc>
              </a:tr>
              <a:tr h="432048">
                <a:tc>
                  <a:txBody>
                    <a:bodyPr/>
                    <a:lstStyle/>
                    <a:p>
                      <a:pPr marL="0" algn="ctr" rtl="0" eaLnBrk="1" latinLnBrk="0" hangingPunct="1"/>
                      <a:r>
                        <a:rPr kumimoji="0" lang="en-US" sz="1500" b="0" kern="1200" dirty="0" smtClean="0">
                          <a:solidFill>
                            <a:schemeClr val="tx2">
                              <a:lumMod val="50000"/>
                            </a:schemeClr>
                          </a:solidFill>
                          <a:latin typeface="Bookman Old Style" pitchFamily="18" charset="0"/>
                          <a:ea typeface="+mn-ea"/>
                          <a:cs typeface="Times New Roman" pitchFamily="18" charset="0"/>
                        </a:rPr>
                        <a:t>Released </a:t>
                      </a:r>
                      <a:r>
                        <a:rPr kumimoji="0" lang="en-US" sz="1500" b="0" kern="1200" dirty="0" err="1" smtClean="0">
                          <a:solidFill>
                            <a:schemeClr val="tx2">
                              <a:lumMod val="50000"/>
                            </a:schemeClr>
                          </a:solidFill>
                          <a:latin typeface="Bookman Old Style" pitchFamily="18" charset="0"/>
                          <a:ea typeface="+mn-ea"/>
                          <a:cs typeface="Times New Roman" pitchFamily="18" charset="0"/>
                        </a:rPr>
                        <a:t>Upto</a:t>
                      </a:r>
                      <a:r>
                        <a:rPr kumimoji="0" lang="en-US" sz="1500" b="0" kern="1200" dirty="0" smtClean="0">
                          <a:solidFill>
                            <a:schemeClr val="tx2">
                              <a:lumMod val="50000"/>
                            </a:schemeClr>
                          </a:solidFill>
                          <a:latin typeface="Bookman Old Style" pitchFamily="18" charset="0"/>
                          <a:ea typeface="+mn-ea"/>
                          <a:cs typeface="Times New Roman" pitchFamily="18" charset="0"/>
                        </a:rPr>
                        <a:t>                 31-03-2019</a:t>
                      </a:r>
                      <a:endParaRPr kumimoji="0" lang="en-IN" sz="1500" b="0" kern="1200" dirty="0" smtClean="0">
                        <a:solidFill>
                          <a:schemeClr val="tx2">
                            <a:lumMod val="50000"/>
                          </a:schemeClr>
                        </a:solidFill>
                        <a:latin typeface="Bookman Old Style" pitchFamily="18" charset="0"/>
                        <a:ea typeface="+mn-ea"/>
                        <a:cs typeface="Times New Roman" pitchFamily="18" charset="0"/>
                      </a:endParaRPr>
                    </a:p>
                  </a:txBody>
                  <a:tcPr marL="91439" marR="91439">
                    <a:solidFill>
                      <a:schemeClr val="accent3">
                        <a:lumMod val="40000"/>
                        <a:lumOff val="60000"/>
                      </a:schemeClr>
                    </a:solidFill>
                  </a:tcPr>
                </a:tc>
                <a:tc>
                  <a:txBody>
                    <a:bodyPr/>
                    <a:lstStyle/>
                    <a:p>
                      <a:pPr marL="0" algn="l" rtl="0" eaLnBrk="1" latinLnBrk="0" hangingPunct="1"/>
                      <a:r>
                        <a:rPr kumimoji="0" lang="en-IN" sz="1500" b="0" kern="1200" dirty="0" smtClean="0">
                          <a:solidFill>
                            <a:schemeClr val="tx2">
                              <a:lumMod val="50000"/>
                            </a:schemeClr>
                          </a:solidFill>
                          <a:latin typeface="Bookman Old Style" pitchFamily="18" charset="0"/>
                          <a:ea typeface="+mn-ea"/>
                          <a:cs typeface="Times New Roman" pitchFamily="18" charset="0"/>
                        </a:rPr>
                        <a:t>132.19</a:t>
                      </a:r>
                    </a:p>
                  </a:txBody>
                  <a:tcPr marL="91439" marR="91439">
                    <a:solidFill>
                      <a:schemeClr val="accent3">
                        <a:lumMod val="40000"/>
                        <a:lumOff val="60000"/>
                      </a:schemeClr>
                    </a:solidFill>
                  </a:tcPr>
                </a:tc>
                <a:tc>
                  <a:txBody>
                    <a:bodyPr/>
                    <a:lstStyle/>
                    <a:p>
                      <a:pPr marL="0" algn="l" rtl="0" eaLnBrk="1" latinLnBrk="0" hangingPunct="1"/>
                      <a:r>
                        <a:rPr kumimoji="0" lang="en-IN" sz="1500" b="0" kern="1200" dirty="0" smtClean="0">
                          <a:solidFill>
                            <a:schemeClr val="tx2">
                              <a:lumMod val="50000"/>
                            </a:schemeClr>
                          </a:solidFill>
                          <a:latin typeface="Bookman Old Style" pitchFamily="18" charset="0"/>
                          <a:ea typeface="+mn-ea"/>
                          <a:cs typeface="Times New Roman" pitchFamily="18" charset="0"/>
                        </a:rPr>
                        <a:t>206.52</a:t>
                      </a:r>
                    </a:p>
                  </a:txBody>
                  <a:tcPr marL="91439" marR="91439">
                    <a:solidFill>
                      <a:schemeClr val="accent3">
                        <a:lumMod val="40000"/>
                        <a:lumOff val="60000"/>
                      </a:schemeClr>
                    </a:solidFill>
                  </a:tcPr>
                </a:tc>
                <a:tc>
                  <a:txBody>
                    <a:bodyPr/>
                    <a:lstStyle/>
                    <a:p>
                      <a:pPr marL="0" algn="l" rtl="0" eaLnBrk="1" latinLnBrk="0" hangingPunct="1"/>
                      <a:r>
                        <a:rPr kumimoji="0" lang="en-IN" sz="1500" b="0" kern="1200" dirty="0" smtClean="0">
                          <a:solidFill>
                            <a:schemeClr val="tx2">
                              <a:lumMod val="50000"/>
                            </a:schemeClr>
                          </a:solidFill>
                          <a:latin typeface="Bookman Old Style" pitchFamily="18" charset="0"/>
                          <a:ea typeface="+mn-ea"/>
                          <a:cs typeface="Times New Roman" pitchFamily="18" charset="0"/>
                        </a:rPr>
                        <a:t>338.71 (except</a:t>
                      </a:r>
                      <a:r>
                        <a:rPr kumimoji="0" lang="en-IN" sz="1500" b="0" kern="1200" baseline="0" dirty="0" smtClean="0">
                          <a:solidFill>
                            <a:schemeClr val="tx2">
                              <a:lumMod val="50000"/>
                            </a:schemeClr>
                          </a:solidFill>
                          <a:latin typeface="Bookman Old Style" pitchFamily="18" charset="0"/>
                          <a:ea typeface="+mn-ea"/>
                          <a:cs typeface="Times New Roman" pitchFamily="18" charset="0"/>
                        </a:rPr>
                        <a:t> Unspent)</a:t>
                      </a:r>
                      <a:endParaRPr kumimoji="0" lang="en-IN" sz="1500" b="0" kern="1200" dirty="0" smtClean="0">
                        <a:solidFill>
                          <a:schemeClr val="tx2">
                            <a:lumMod val="50000"/>
                          </a:schemeClr>
                        </a:solidFill>
                        <a:latin typeface="Bookman Old Style" pitchFamily="18" charset="0"/>
                        <a:ea typeface="+mn-ea"/>
                        <a:cs typeface="Times New Roman" pitchFamily="18" charset="0"/>
                      </a:endParaRPr>
                    </a:p>
                  </a:txBody>
                  <a:tcPr marL="91439" marR="91439">
                    <a:solidFill>
                      <a:schemeClr val="accent3">
                        <a:lumMod val="40000"/>
                        <a:lumOff val="60000"/>
                      </a:schemeClr>
                    </a:solidFill>
                  </a:tcPr>
                </a:tc>
                <a:tc vMerge="1">
                  <a:txBody>
                    <a:bodyPr/>
                    <a:lstStyle/>
                    <a:p>
                      <a:pPr marL="0" algn="ctr" rtl="0" eaLnBrk="1" latinLnBrk="0" hangingPunct="1"/>
                      <a:endParaRPr kumimoji="0" lang="en-US" sz="2400" b="1" kern="1200" dirty="0" smtClean="0">
                        <a:solidFill>
                          <a:schemeClr val="tx2">
                            <a:lumMod val="50000"/>
                          </a:schemeClr>
                        </a:solidFill>
                        <a:latin typeface="Times New Roman" pitchFamily="18" charset="0"/>
                        <a:ea typeface="+mn-ea"/>
                        <a:cs typeface="Times New Roman" pitchFamily="18" charset="0"/>
                      </a:endParaRPr>
                    </a:p>
                  </a:txBody>
                  <a:tcPr marL="91439" marR="91439">
                    <a:solidFill>
                      <a:schemeClr val="accent3">
                        <a:lumMod val="40000"/>
                        <a:lumOff val="60000"/>
                      </a:schemeClr>
                    </a:solidFill>
                  </a:tcPr>
                </a:tc>
              </a:tr>
            </a:tbl>
          </a:graphicData>
        </a:graphic>
      </p:graphicFrame>
      <p:sp>
        <p:nvSpPr>
          <p:cNvPr id="6" name="Slide Number Placeholder 5"/>
          <p:cNvSpPr>
            <a:spLocks noGrp="1"/>
          </p:cNvSpPr>
          <p:nvPr>
            <p:ph type="sldNum" sz="quarter" idx="12"/>
          </p:nvPr>
        </p:nvSpPr>
        <p:spPr>
          <a:xfrm>
            <a:off x="8215338" y="6492875"/>
            <a:ext cx="365760" cy="365125"/>
          </a:xfrm>
        </p:spPr>
        <p:txBody>
          <a:bodyPr/>
          <a:lstStyle/>
          <a:p>
            <a:pPr>
              <a:defRPr/>
            </a:pPr>
            <a:fld id="{752CF727-BA33-49A7-8EC3-A7689302FF9D}" type="slidenum">
              <a:rPr lang="en-US"/>
              <a:pPr>
                <a:defRPr/>
              </a:pPr>
              <a:t>10</a:t>
            </a:fld>
            <a:endParaRPr lang="en-US" dirty="0"/>
          </a:p>
        </p:txBody>
      </p:sp>
      <p:sp>
        <p:nvSpPr>
          <p:cNvPr id="13334" name="TextBox 6"/>
          <p:cNvSpPr txBox="1">
            <a:spLocks noChangeArrowheads="1"/>
          </p:cNvSpPr>
          <p:nvPr/>
        </p:nvSpPr>
        <p:spPr bwMode="auto">
          <a:xfrm>
            <a:off x="6444208" y="1000108"/>
            <a:ext cx="2218790" cy="338554"/>
          </a:xfrm>
          <a:prstGeom prst="rect">
            <a:avLst/>
          </a:prstGeom>
          <a:noFill/>
          <a:ln w="9525">
            <a:noFill/>
            <a:miter lim="800000"/>
            <a:headEnd/>
            <a:tailEnd/>
          </a:ln>
        </p:spPr>
        <p:txBody>
          <a:bodyPr wrap="square">
            <a:spAutoFit/>
          </a:bodyPr>
          <a:lstStyle/>
          <a:p>
            <a:r>
              <a:rPr lang="en-US" sz="1600" dirty="0" smtClean="0">
                <a:latin typeface="Bookman Old Style" pitchFamily="18" charset="0"/>
              </a:rPr>
              <a:t>         (</a:t>
            </a:r>
            <a:r>
              <a:rPr lang="en-US" sz="1600" dirty="0">
                <a:latin typeface="Bookman Old Style" pitchFamily="18" charset="0"/>
              </a:rPr>
              <a:t>Rs. </a:t>
            </a:r>
            <a:r>
              <a:rPr lang="en-US" sz="1600" dirty="0" smtClean="0">
                <a:latin typeface="Bookman Old Style" pitchFamily="18" charset="0"/>
              </a:rPr>
              <a:t>in Cr.)</a:t>
            </a:r>
            <a:endParaRPr lang="en-IN" sz="1600" dirty="0">
              <a:latin typeface="Bookman Old Style" pitchFamily="18" charset="0"/>
            </a:endParaRPr>
          </a:p>
        </p:txBody>
      </p:sp>
      <p:sp>
        <p:nvSpPr>
          <p:cNvPr id="7" name="Title 1"/>
          <p:cNvSpPr txBox="1">
            <a:spLocks/>
          </p:cNvSpPr>
          <p:nvPr/>
        </p:nvSpPr>
        <p:spPr>
          <a:xfrm>
            <a:off x="179512" y="4581128"/>
            <a:ext cx="6264696" cy="504056"/>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IN"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296974"/>
          </a:xfrm>
        </p:spPr>
        <p:txBody>
          <a:bodyPr>
            <a:normAutofit fontScale="90000"/>
          </a:bodyPr>
          <a:lstStyle/>
          <a:p>
            <a:pPr algn="ctr"/>
            <a:r>
              <a:rPr lang="en-IN" sz="2200" u="sng" dirty="0" smtClean="0">
                <a:solidFill>
                  <a:schemeClr val="accent4">
                    <a:lumMod val="60000"/>
                    <a:lumOff val="40000"/>
                  </a:schemeClr>
                </a:solidFill>
                <a:latin typeface="Bookman Old Style" pitchFamily="18" charset="0"/>
                <a:cs typeface="Times New Roman" pitchFamily="18" charset="0"/>
              </a:rPr>
              <a:t>Budget Allocation &amp; Expenditure on cooking cost </a:t>
            </a:r>
            <a:r>
              <a:rPr lang="en-IN" sz="2200" u="sng" dirty="0" err="1" smtClean="0">
                <a:solidFill>
                  <a:schemeClr val="accent4">
                    <a:lumMod val="60000"/>
                    <a:lumOff val="40000"/>
                  </a:schemeClr>
                </a:solidFill>
                <a:latin typeface="Bookman Old Style" pitchFamily="18" charset="0"/>
                <a:cs typeface="Times New Roman" pitchFamily="18" charset="0"/>
              </a:rPr>
              <a:t>upto</a:t>
            </a:r>
            <a:r>
              <a:rPr lang="en-IN" sz="2200" u="sng" dirty="0" smtClean="0">
                <a:solidFill>
                  <a:schemeClr val="accent4">
                    <a:lumMod val="60000"/>
                    <a:lumOff val="40000"/>
                  </a:schemeClr>
                </a:solidFill>
                <a:latin typeface="Bookman Old Style" pitchFamily="18" charset="0"/>
                <a:cs typeface="Times New Roman" pitchFamily="18" charset="0"/>
              </a:rPr>
              <a:t> </a:t>
            </a:r>
            <a:br>
              <a:rPr lang="en-IN" sz="2200" u="sng" dirty="0" smtClean="0">
                <a:solidFill>
                  <a:schemeClr val="accent4">
                    <a:lumMod val="60000"/>
                    <a:lumOff val="40000"/>
                  </a:schemeClr>
                </a:solidFill>
                <a:latin typeface="Bookman Old Style" pitchFamily="18" charset="0"/>
                <a:cs typeface="Times New Roman" pitchFamily="18" charset="0"/>
              </a:rPr>
            </a:br>
            <a:r>
              <a:rPr lang="en-IN" sz="2200" u="sng" dirty="0" smtClean="0">
                <a:solidFill>
                  <a:schemeClr val="accent4">
                    <a:lumMod val="60000"/>
                    <a:lumOff val="40000"/>
                  </a:schemeClr>
                </a:solidFill>
                <a:latin typeface="Bookman Old Style" pitchFamily="18" charset="0"/>
                <a:cs typeface="Times New Roman" pitchFamily="18" charset="0"/>
              </a:rPr>
              <a:t>31-03-2019</a:t>
            </a:r>
            <a:r>
              <a:rPr lang="en-IN" sz="4400" dirty="0" smtClean="0"/>
              <a:t/>
            </a:r>
            <a:br>
              <a:rPr lang="en-IN" sz="4400" dirty="0" smtClean="0"/>
            </a:br>
            <a:endParaRPr lang="en-IN"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314520184"/>
              </p:ext>
            </p:extLst>
          </p:nvPr>
        </p:nvGraphicFramePr>
        <p:xfrm>
          <a:off x="142844" y="1714487"/>
          <a:ext cx="8858312" cy="3802433"/>
        </p:xfrm>
        <a:graphic>
          <a:graphicData uri="http://schemas.openxmlformats.org/drawingml/2006/table">
            <a:tbl>
              <a:tblPr firstRow="1" bandRow="1">
                <a:tableStyleId>{5C22544A-7EE6-4342-B048-85BDC9FD1C3A}</a:tableStyleId>
              </a:tblPr>
              <a:tblGrid>
                <a:gridCol w="1173474"/>
                <a:gridCol w="1041104"/>
                <a:gridCol w="1000132"/>
                <a:gridCol w="1071570"/>
                <a:gridCol w="1071570"/>
                <a:gridCol w="1143008"/>
                <a:gridCol w="1071570"/>
                <a:gridCol w="1285884"/>
              </a:tblGrid>
              <a:tr h="480814">
                <a:tc rowSpan="2">
                  <a:txBody>
                    <a:bodyPr/>
                    <a:lstStyle/>
                    <a:p>
                      <a:pPr marL="0" algn="ctr" rtl="0" eaLnBrk="1" latinLnBrk="0" hangingPunct="1"/>
                      <a:r>
                        <a:rPr kumimoji="0" lang="en-US" sz="1500" kern="1200" dirty="0" smtClean="0">
                          <a:solidFill>
                            <a:srgbClr val="0070C0"/>
                          </a:solidFill>
                          <a:latin typeface="Bookman Old Style" pitchFamily="18" charset="0"/>
                          <a:ea typeface="+mn-ea"/>
                          <a:cs typeface="+mn-cs"/>
                        </a:rPr>
                        <a:t>Class Category</a:t>
                      </a:r>
                      <a:endParaRPr kumimoji="0" lang="en-IN" sz="1500" kern="1200" dirty="0" smtClean="0">
                        <a:solidFill>
                          <a:srgbClr val="0070C0"/>
                        </a:solidFill>
                        <a:latin typeface="Bookman Old Style" pitchFamily="18" charset="0"/>
                        <a:ea typeface="+mn-ea"/>
                        <a:cs typeface="+mn-cs"/>
                      </a:endParaRPr>
                    </a:p>
                  </a:txBody>
                  <a:tcPr/>
                </a:tc>
                <a:tc gridSpan="3">
                  <a:txBody>
                    <a:bodyPr/>
                    <a:lstStyle/>
                    <a:p>
                      <a:pPr algn="ctr"/>
                      <a:r>
                        <a:rPr lang="en-US" sz="1500" dirty="0" smtClean="0">
                          <a:solidFill>
                            <a:srgbClr val="0070C0"/>
                          </a:solidFill>
                          <a:latin typeface="Bookman Old Style" pitchFamily="18" charset="0"/>
                        </a:rPr>
                        <a:t>Approved Budget</a:t>
                      </a:r>
                      <a:endParaRPr lang="en-IN" sz="1500" dirty="0">
                        <a:solidFill>
                          <a:srgbClr val="0070C0"/>
                        </a:solidFill>
                        <a:latin typeface="Bookman Old Style" pitchFamily="18" charset="0"/>
                      </a:endParaRPr>
                    </a:p>
                  </a:txBody>
                  <a:tcPr/>
                </a:tc>
                <a:tc hMerge="1">
                  <a:txBody>
                    <a:bodyPr/>
                    <a:lstStyle/>
                    <a:p>
                      <a:endParaRPr lang="en-IN" dirty="0"/>
                    </a:p>
                  </a:txBody>
                  <a:tcPr/>
                </a:tc>
                <a:tc hMerge="1">
                  <a:txBody>
                    <a:bodyPr/>
                    <a:lstStyle/>
                    <a:p>
                      <a:endParaRPr lang="en-IN" dirty="0"/>
                    </a:p>
                  </a:txBody>
                  <a:tcPr/>
                </a:tc>
                <a:tc rowSpan="2">
                  <a:txBody>
                    <a:bodyPr/>
                    <a:lstStyle/>
                    <a:p>
                      <a:r>
                        <a:rPr lang="en-US" sz="1500" dirty="0" smtClean="0">
                          <a:solidFill>
                            <a:srgbClr val="0070C0"/>
                          </a:solidFill>
                          <a:latin typeface="Bookman Old Style" pitchFamily="18" charset="0"/>
                        </a:rPr>
                        <a:t>Unspent Balance of last year (CS+SS)</a:t>
                      </a:r>
                      <a:endParaRPr lang="en-IN" sz="1500" dirty="0">
                        <a:solidFill>
                          <a:srgbClr val="0070C0"/>
                        </a:solidFill>
                        <a:latin typeface="Bookman Old Style" pitchFamily="18" charset="0"/>
                      </a:endParaRPr>
                    </a:p>
                  </a:txBody>
                  <a:tcPr/>
                </a:tc>
                <a:tc rowSpan="2">
                  <a:txBody>
                    <a:bodyPr/>
                    <a:lstStyle/>
                    <a:p>
                      <a:r>
                        <a:rPr lang="en-US" sz="1500" dirty="0" smtClean="0">
                          <a:solidFill>
                            <a:srgbClr val="0070C0"/>
                          </a:solidFill>
                          <a:latin typeface="Bookman Old Style" pitchFamily="18" charset="0"/>
                        </a:rPr>
                        <a:t>Released Amount (CS+SS)</a:t>
                      </a:r>
                      <a:endParaRPr lang="en-IN" sz="1500" dirty="0">
                        <a:solidFill>
                          <a:srgbClr val="0070C0"/>
                        </a:solidFill>
                        <a:latin typeface="Bookman Old Style" pitchFamily="18" charset="0"/>
                      </a:endParaRPr>
                    </a:p>
                  </a:txBody>
                  <a:tcPr/>
                </a:tc>
                <a:tc rowSpan="2">
                  <a:txBody>
                    <a:bodyPr/>
                    <a:lstStyle/>
                    <a:p>
                      <a:r>
                        <a:rPr lang="en-US" sz="1500" dirty="0" smtClean="0">
                          <a:solidFill>
                            <a:srgbClr val="0070C0"/>
                          </a:solidFill>
                          <a:latin typeface="Bookman Old Style" pitchFamily="18" charset="0"/>
                        </a:rPr>
                        <a:t>Total (CS+SS)</a:t>
                      </a:r>
                      <a:endParaRPr lang="en-IN" sz="1500" dirty="0">
                        <a:solidFill>
                          <a:srgbClr val="0070C0"/>
                        </a:solidFill>
                        <a:latin typeface="Bookman Old Style" pitchFamily="18" charset="0"/>
                      </a:endParaRPr>
                    </a:p>
                  </a:txBody>
                  <a:tcPr/>
                </a:tc>
                <a:tc rowSpan="2">
                  <a:txBody>
                    <a:bodyPr/>
                    <a:lstStyle/>
                    <a:p>
                      <a:r>
                        <a:rPr lang="en-US" sz="1500" dirty="0" smtClean="0">
                          <a:solidFill>
                            <a:srgbClr val="0070C0"/>
                          </a:solidFill>
                          <a:latin typeface="Bookman Old Style" pitchFamily="18" charset="0"/>
                        </a:rPr>
                        <a:t>Expenditure</a:t>
                      </a:r>
                      <a:endParaRPr lang="en-IN" sz="1500" dirty="0">
                        <a:solidFill>
                          <a:srgbClr val="0070C0"/>
                        </a:solidFill>
                        <a:latin typeface="Bookman Old Style" pitchFamily="18" charset="0"/>
                      </a:endParaRPr>
                    </a:p>
                  </a:txBody>
                  <a:tcPr/>
                </a:tc>
              </a:tr>
              <a:tr h="1218499">
                <a:tc vMerge="1">
                  <a:txBody>
                    <a:bodyPr/>
                    <a:lstStyle/>
                    <a:p>
                      <a:endParaRPr lang="en-IN" dirty="0"/>
                    </a:p>
                  </a:txBody>
                  <a:tcPr/>
                </a:tc>
                <a:tc>
                  <a:txBody>
                    <a:bodyPr/>
                    <a:lstStyle/>
                    <a:p>
                      <a:pPr algn="ctr"/>
                      <a:r>
                        <a:rPr kumimoji="0" lang="en-US" sz="1500" b="1" kern="1200" dirty="0" smtClean="0">
                          <a:solidFill>
                            <a:srgbClr val="0070C0"/>
                          </a:solidFill>
                          <a:latin typeface="Bookman Old Style" pitchFamily="18" charset="0"/>
                          <a:ea typeface="+mn-ea"/>
                          <a:cs typeface="+mn-cs"/>
                        </a:rPr>
                        <a:t>Centre Share</a:t>
                      </a:r>
                      <a:endParaRPr kumimoji="0" lang="en-IN" sz="1500" b="1" kern="1200" dirty="0">
                        <a:solidFill>
                          <a:srgbClr val="0070C0"/>
                        </a:solidFill>
                        <a:latin typeface="Bookman Old Style" pitchFamily="18" charset="0"/>
                        <a:ea typeface="+mn-ea"/>
                        <a:cs typeface="+mn-cs"/>
                      </a:endParaRPr>
                    </a:p>
                  </a:txBody>
                  <a:tcPr>
                    <a:solidFill>
                      <a:schemeClr val="accent1"/>
                    </a:solidFill>
                  </a:tcPr>
                </a:tc>
                <a:tc>
                  <a:txBody>
                    <a:bodyPr/>
                    <a:lstStyle/>
                    <a:p>
                      <a:pPr algn="ctr"/>
                      <a:r>
                        <a:rPr kumimoji="0" lang="en-US" sz="1500" b="1" kern="1200" dirty="0" smtClean="0">
                          <a:solidFill>
                            <a:srgbClr val="0070C0"/>
                          </a:solidFill>
                          <a:latin typeface="Bookman Old Style" pitchFamily="18" charset="0"/>
                          <a:ea typeface="+mn-ea"/>
                          <a:cs typeface="+mn-cs"/>
                        </a:rPr>
                        <a:t>State Share</a:t>
                      </a:r>
                      <a:endParaRPr kumimoji="0" lang="en-IN" sz="1500" b="1" kern="1200" dirty="0">
                        <a:solidFill>
                          <a:srgbClr val="0070C0"/>
                        </a:solidFill>
                        <a:latin typeface="Bookman Old Style" pitchFamily="18" charset="0"/>
                        <a:ea typeface="+mn-ea"/>
                        <a:cs typeface="+mn-cs"/>
                      </a:endParaRPr>
                    </a:p>
                  </a:txBody>
                  <a:tcPr>
                    <a:solidFill>
                      <a:schemeClr val="accent1"/>
                    </a:solidFill>
                  </a:tcPr>
                </a:tc>
                <a:tc>
                  <a:txBody>
                    <a:bodyPr/>
                    <a:lstStyle/>
                    <a:p>
                      <a:pPr algn="ctr"/>
                      <a:r>
                        <a:rPr kumimoji="0" lang="en-US" sz="1500" b="1" kern="1200" dirty="0" smtClean="0">
                          <a:solidFill>
                            <a:srgbClr val="0070C0"/>
                          </a:solidFill>
                          <a:latin typeface="Bookman Old Style" pitchFamily="18" charset="0"/>
                          <a:ea typeface="+mn-ea"/>
                          <a:cs typeface="+mn-cs"/>
                        </a:rPr>
                        <a:t>Total</a:t>
                      </a:r>
                      <a:endParaRPr kumimoji="0" lang="en-IN" sz="1500" b="1" kern="1200" dirty="0">
                        <a:solidFill>
                          <a:srgbClr val="0070C0"/>
                        </a:solidFill>
                        <a:latin typeface="Bookman Old Style" pitchFamily="18" charset="0"/>
                        <a:ea typeface="+mn-ea"/>
                        <a:cs typeface="+mn-cs"/>
                      </a:endParaRPr>
                    </a:p>
                  </a:txBody>
                  <a:tcPr>
                    <a:solidFill>
                      <a:schemeClr val="accent1"/>
                    </a:solidFill>
                  </a:tcPr>
                </a:tc>
                <a:tc vMerge="1">
                  <a:txBody>
                    <a:bodyPr/>
                    <a:lstStyle/>
                    <a:p>
                      <a:endParaRPr lang="en-IN" dirty="0"/>
                    </a:p>
                  </a:txBody>
                  <a:tcPr/>
                </a:tc>
                <a:tc vMerge="1">
                  <a:txBody>
                    <a:bodyPr/>
                    <a:lstStyle/>
                    <a:p>
                      <a:endParaRPr lang="en-IN"/>
                    </a:p>
                  </a:txBody>
                  <a:tcPr/>
                </a:tc>
                <a:tc vMerge="1">
                  <a:txBody>
                    <a:bodyPr/>
                    <a:lstStyle/>
                    <a:p>
                      <a:endParaRPr lang="en-IN"/>
                    </a:p>
                  </a:txBody>
                  <a:tcPr/>
                </a:tc>
                <a:tc vMerge="1">
                  <a:txBody>
                    <a:bodyPr/>
                    <a:lstStyle/>
                    <a:p>
                      <a:endParaRPr lang="en-IN" dirty="0"/>
                    </a:p>
                  </a:txBody>
                  <a:tcPr/>
                </a:tc>
              </a:tr>
              <a:tr h="519256">
                <a:tc>
                  <a:txBody>
                    <a:bodyPr/>
                    <a:lstStyle/>
                    <a:p>
                      <a:r>
                        <a:rPr lang="en-US" sz="1500" dirty="0" smtClean="0">
                          <a:solidFill>
                            <a:srgbClr val="002060"/>
                          </a:solidFill>
                          <a:latin typeface="Bookman Old Style" pitchFamily="18" charset="0"/>
                        </a:rPr>
                        <a:t>Primary</a:t>
                      </a:r>
                      <a:endParaRPr lang="en-IN" sz="1500" dirty="0">
                        <a:solidFill>
                          <a:srgbClr val="002060"/>
                        </a:solidFill>
                        <a:latin typeface="Bookman Old Style" pitchFamily="18" charset="0"/>
                      </a:endParaRPr>
                    </a:p>
                  </a:txBody>
                  <a:tcPr/>
                </a:tc>
                <a:tc>
                  <a:txBody>
                    <a:bodyPr/>
                    <a:lstStyle/>
                    <a:p>
                      <a:pPr algn="l"/>
                      <a:r>
                        <a:rPr lang="en-IN" sz="1500" dirty="0" smtClean="0">
                          <a:solidFill>
                            <a:schemeClr val="tx1"/>
                          </a:solidFill>
                          <a:latin typeface="Bookman Old Style" pitchFamily="18" charset="0"/>
                        </a:rPr>
                        <a:t>55.99</a:t>
                      </a:r>
                      <a:endParaRPr lang="en-IN" sz="1500" dirty="0">
                        <a:solidFill>
                          <a:schemeClr val="tx1"/>
                        </a:solidFill>
                        <a:latin typeface="Bookman Old Style" pitchFamily="18" charset="0"/>
                      </a:endParaRPr>
                    </a:p>
                  </a:txBody>
                  <a:tcPr/>
                </a:tc>
                <a:tc>
                  <a:txBody>
                    <a:bodyPr/>
                    <a:lstStyle/>
                    <a:p>
                      <a:pPr algn="l"/>
                      <a:r>
                        <a:rPr lang="en-IN" sz="1500" dirty="0" smtClean="0">
                          <a:solidFill>
                            <a:schemeClr val="tx1"/>
                          </a:solidFill>
                          <a:latin typeface="Bookman Old Style" pitchFamily="18" charset="0"/>
                        </a:rPr>
                        <a:t>37.33</a:t>
                      </a:r>
                      <a:endParaRPr lang="en-IN" sz="1500" dirty="0">
                        <a:solidFill>
                          <a:schemeClr val="tx1"/>
                        </a:solidFill>
                        <a:latin typeface="Bookman Old Style" pitchFamily="18" charset="0"/>
                      </a:endParaRPr>
                    </a:p>
                  </a:txBody>
                  <a:tcPr/>
                </a:tc>
                <a:tc>
                  <a:txBody>
                    <a:bodyPr/>
                    <a:lstStyle/>
                    <a:p>
                      <a:pPr algn="l"/>
                      <a:r>
                        <a:rPr lang="en-IN" sz="1500" dirty="0" smtClean="0">
                          <a:solidFill>
                            <a:schemeClr val="tx1"/>
                          </a:solidFill>
                          <a:latin typeface="Bookman Old Style" pitchFamily="18" charset="0"/>
                        </a:rPr>
                        <a:t>93.33</a:t>
                      </a:r>
                      <a:endParaRPr lang="en-IN" sz="1500" dirty="0">
                        <a:solidFill>
                          <a:schemeClr val="tx1"/>
                        </a:solidFill>
                        <a:latin typeface="Bookman Old Style" pitchFamily="18" charset="0"/>
                      </a:endParaRPr>
                    </a:p>
                  </a:txBody>
                  <a:tcPr/>
                </a:tc>
                <a:tc>
                  <a:txBody>
                    <a:bodyPr/>
                    <a:lstStyle/>
                    <a:p>
                      <a:pPr algn="l"/>
                      <a:r>
                        <a:rPr lang="en-IN" sz="1500" dirty="0" smtClean="0">
                          <a:solidFill>
                            <a:schemeClr val="tx1"/>
                          </a:solidFill>
                          <a:latin typeface="Bookman Old Style" pitchFamily="18" charset="0"/>
                        </a:rPr>
                        <a:t>9.53</a:t>
                      </a:r>
                      <a:endParaRPr lang="en-IN" sz="1500" dirty="0">
                        <a:solidFill>
                          <a:schemeClr val="tx1"/>
                        </a:solidFill>
                        <a:latin typeface="Bookman Old Style" pitchFamily="18" charset="0"/>
                      </a:endParaRPr>
                    </a:p>
                  </a:txBody>
                  <a:tcPr/>
                </a:tc>
                <a:tc>
                  <a:txBody>
                    <a:bodyPr/>
                    <a:lstStyle/>
                    <a:p>
                      <a:pPr algn="l"/>
                      <a:r>
                        <a:rPr kumimoji="0" lang="en-IN" sz="1500" kern="1200" dirty="0" smtClean="0">
                          <a:solidFill>
                            <a:srgbClr val="002060"/>
                          </a:solidFill>
                          <a:latin typeface="Bookman Old Style" pitchFamily="18" charset="0"/>
                          <a:ea typeface="+mn-ea"/>
                          <a:cs typeface="+mn-cs"/>
                        </a:rPr>
                        <a:t>87.91</a:t>
                      </a:r>
                    </a:p>
                  </a:txBody>
                  <a:tcPr/>
                </a:tc>
                <a:tc>
                  <a:txBody>
                    <a:bodyPr/>
                    <a:lstStyle/>
                    <a:p>
                      <a:pPr algn="l"/>
                      <a:r>
                        <a:rPr lang="en-IN" sz="1500" dirty="0" smtClean="0">
                          <a:solidFill>
                            <a:srgbClr val="002060"/>
                          </a:solidFill>
                          <a:latin typeface="Bookman Old Style" pitchFamily="18" charset="0"/>
                        </a:rPr>
                        <a:t>97.44</a:t>
                      </a:r>
                      <a:endParaRPr lang="en-IN" sz="1500" dirty="0">
                        <a:solidFill>
                          <a:srgbClr val="002060"/>
                        </a:solidFill>
                        <a:latin typeface="Bookman Old Style" pitchFamily="18" charset="0"/>
                      </a:endParaRPr>
                    </a:p>
                  </a:txBody>
                  <a:tcPr/>
                </a:tc>
                <a:tc>
                  <a:txBody>
                    <a:bodyPr/>
                    <a:lstStyle/>
                    <a:p>
                      <a:pPr algn="l"/>
                      <a:r>
                        <a:rPr lang="en-IN" sz="1500" dirty="0" smtClean="0">
                          <a:solidFill>
                            <a:srgbClr val="002060"/>
                          </a:solidFill>
                          <a:latin typeface="Bookman Old Style" pitchFamily="18" charset="0"/>
                        </a:rPr>
                        <a:t>81.06 (83.19%)</a:t>
                      </a:r>
                    </a:p>
                  </a:txBody>
                  <a:tcPr/>
                </a:tc>
              </a:tr>
              <a:tr h="546680">
                <a:tc>
                  <a:txBody>
                    <a:bodyPr/>
                    <a:lstStyle/>
                    <a:p>
                      <a:r>
                        <a:rPr lang="en-US" sz="1500" dirty="0" err="1" smtClean="0">
                          <a:solidFill>
                            <a:srgbClr val="002060"/>
                          </a:solidFill>
                          <a:latin typeface="Bookman Old Style" pitchFamily="18" charset="0"/>
                        </a:rPr>
                        <a:t>U.Pry</a:t>
                      </a:r>
                      <a:endParaRPr lang="en-IN" sz="1500" dirty="0">
                        <a:solidFill>
                          <a:srgbClr val="002060"/>
                        </a:solidFill>
                        <a:latin typeface="Bookman Old Style" pitchFamily="18" charset="0"/>
                      </a:endParaRPr>
                    </a:p>
                  </a:txBody>
                  <a:tcPr/>
                </a:tc>
                <a:tc>
                  <a:txBody>
                    <a:bodyPr/>
                    <a:lstStyle/>
                    <a:p>
                      <a:pPr algn="l"/>
                      <a:r>
                        <a:rPr lang="en-IN" sz="1500" dirty="0" smtClean="0">
                          <a:solidFill>
                            <a:schemeClr val="tx1"/>
                          </a:solidFill>
                          <a:latin typeface="Bookman Old Style" pitchFamily="18" charset="0"/>
                        </a:rPr>
                        <a:t>57.29</a:t>
                      </a:r>
                      <a:endParaRPr lang="en-IN" sz="1500" dirty="0">
                        <a:solidFill>
                          <a:schemeClr val="tx1"/>
                        </a:solidFill>
                        <a:latin typeface="Bookman Old Style" pitchFamily="18" charset="0"/>
                      </a:endParaRPr>
                    </a:p>
                  </a:txBody>
                  <a:tcPr/>
                </a:tc>
                <a:tc>
                  <a:txBody>
                    <a:bodyPr/>
                    <a:lstStyle/>
                    <a:p>
                      <a:pPr algn="l"/>
                      <a:r>
                        <a:rPr lang="en-IN" sz="1500" dirty="0" smtClean="0">
                          <a:solidFill>
                            <a:schemeClr val="tx1"/>
                          </a:solidFill>
                          <a:latin typeface="Bookman Old Style" pitchFamily="18" charset="0"/>
                        </a:rPr>
                        <a:t>38.19</a:t>
                      </a:r>
                      <a:endParaRPr lang="en-IN" sz="1500" dirty="0">
                        <a:solidFill>
                          <a:schemeClr val="tx1"/>
                        </a:solidFill>
                        <a:latin typeface="Bookman Old Style" pitchFamily="18" charset="0"/>
                      </a:endParaRPr>
                    </a:p>
                  </a:txBody>
                  <a:tcPr/>
                </a:tc>
                <a:tc>
                  <a:txBody>
                    <a:bodyPr/>
                    <a:lstStyle/>
                    <a:p>
                      <a:pPr algn="l"/>
                      <a:r>
                        <a:rPr lang="en-IN" sz="1500" dirty="0" smtClean="0">
                          <a:solidFill>
                            <a:schemeClr val="tx1"/>
                          </a:solidFill>
                          <a:latin typeface="Bookman Old Style" pitchFamily="18" charset="0"/>
                        </a:rPr>
                        <a:t>95.48</a:t>
                      </a:r>
                      <a:endParaRPr lang="en-IN" sz="1500" dirty="0">
                        <a:solidFill>
                          <a:schemeClr val="tx1"/>
                        </a:solidFill>
                        <a:latin typeface="Bookman Old Style" pitchFamily="18" charset="0"/>
                      </a:endParaRPr>
                    </a:p>
                  </a:txBody>
                  <a:tcPr/>
                </a:tc>
                <a:tc>
                  <a:txBody>
                    <a:bodyPr/>
                    <a:lstStyle/>
                    <a:p>
                      <a:pPr algn="l"/>
                      <a:r>
                        <a:rPr lang="en-IN" sz="1500" dirty="0" smtClean="0">
                          <a:solidFill>
                            <a:schemeClr val="tx1"/>
                          </a:solidFill>
                          <a:latin typeface="Bookman Old Style" pitchFamily="18" charset="0"/>
                        </a:rPr>
                        <a:t>8.41</a:t>
                      </a:r>
                      <a:endParaRPr lang="en-IN" sz="1500" dirty="0">
                        <a:solidFill>
                          <a:schemeClr val="tx1"/>
                        </a:solidFill>
                        <a:latin typeface="Bookman Old Style" pitchFamily="18" charset="0"/>
                      </a:endParaRPr>
                    </a:p>
                  </a:txBody>
                  <a:tcPr/>
                </a:tc>
                <a:tc>
                  <a:txBody>
                    <a:bodyPr/>
                    <a:lstStyle/>
                    <a:p>
                      <a:pPr algn="l"/>
                      <a:r>
                        <a:rPr kumimoji="0" lang="en-IN" sz="1500" kern="1200" dirty="0" smtClean="0">
                          <a:solidFill>
                            <a:schemeClr val="tx1"/>
                          </a:solidFill>
                          <a:latin typeface="Bookman Old Style" pitchFamily="18" charset="0"/>
                          <a:ea typeface="+mn-ea"/>
                          <a:cs typeface="+mn-cs"/>
                        </a:rPr>
                        <a:t>82.16</a:t>
                      </a:r>
                    </a:p>
                  </a:txBody>
                  <a:tcPr/>
                </a:tc>
                <a:tc>
                  <a:txBody>
                    <a:bodyPr/>
                    <a:lstStyle/>
                    <a:p>
                      <a:pPr algn="l"/>
                      <a:r>
                        <a:rPr lang="en-IN" sz="1500" dirty="0" smtClean="0">
                          <a:solidFill>
                            <a:schemeClr val="tx1"/>
                          </a:solidFill>
                          <a:latin typeface="Bookman Old Style" pitchFamily="18" charset="0"/>
                        </a:rPr>
                        <a:t>90.57</a:t>
                      </a:r>
                      <a:endParaRPr lang="en-IN" sz="1500" dirty="0">
                        <a:solidFill>
                          <a:schemeClr val="tx1"/>
                        </a:solidFill>
                        <a:latin typeface="Bookman Old Style" pitchFamily="18" charset="0"/>
                      </a:endParaRPr>
                    </a:p>
                  </a:txBody>
                  <a:tcPr/>
                </a:tc>
                <a:tc>
                  <a:txBody>
                    <a:bodyPr/>
                    <a:lstStyle/>
                    <a:p>
                      <a:pPr algn="l"/>
                      <a:r>
                        <a:rPr lang="en-IN" sz="1500" dirty="0" smtClean="0">
                          <a:solidFill>
                            <a:schemeClr val="tx1"/>
                          </a:solidFill>
                          <a:latin typeface="Bookman Old Style" pitchFamily="18" charset="0"/>
                        </a:rPr>
                        <a:t>74.22 (81.95%)</a:t>
                      </a:r>
                    </a:p>
                    <a:p>
                      <a:pPr algn="l"/>
                      <a:endParaRPr lang="en-IN" sz="1500" dirty="0">
                        <a:solidFill>
                          <a:schemeClr val="tx1"/>
                        </a:solidFill>
                        <a:latin typeface="Bookman Old Style" pitchFamily="18" charset="0"/>
                      </a:endParaRPr>
                    </a:p>
                  </a:txBody>
                  <a:tcPr/>
                </a:tc>
              </a:tr>
              <a:tr h="358080">
                <a:tc>
                  <a:txBody>
                    <a:bodyPr/>
                    <a:lstStyle/>
                    <a:p>
                      <a:pPr marL="0" algn="l" rtl="0" eaLnBrk="1" latinLnBrk="0" hangingPunct="1"/>
                      <a:r>
                        <a:rPr kumimoji="0" lang="en-US" sz="1500" b="1" kern="1200" dirty="0" smtClean="0">
                          <a:solidFill>
                            <a:srgbClr val="002060"/>
                          </a:solidFill>
                          <a:latin typeface="Bookman Old Style" pitchFamily="18" charset="0"/>
                          <a:ea typeface="+mn-ea"/>
                          <a:cs typeface="+mn-cs"/>
                        </a:rPr>
                        <a:t>Total</a:t>
                      </a:r>
                      <a:endParaRPr kumimoji="0" lang="en-IN" sz="1500" b="1" kern="1200" dirty="0">
                        <a:solidFill>
                          <a:srgbClr val="002060"/>
                        </a:solidFill>
                        <a:latin typeface="Bookman Old Style" pitchFamily="18" charset="0"/>
                        <a:ea typeface="+mn-ea"/>
                        <a:cs typeface="+mn-cs"/>
                      </a:endParaRPr>
                    </a:p>
                  </a:txBody>
                  <a:tcPr/>
                </a:tc>
                <a:tc>
                  <a:txBody>
                    <a:bodyPr/>
                    <a:lstStyle/>
                    <a:p>
                      <a:pPr marL="0" algn="l" rtl="0" eaLnBrk="1" fontAlgn="t" latinLnBrk="0" hangingPunct="1"/>
                      <a:r>
                        <a:rPr kumimoji="0" lang="en-US" sz="1500" b="1" kern="1200" dirty="0" smtClean="0">
                          <a:solidFill>
                            <a:srgbClr val="002060"/>
                          </a:solidFill>
                          <a:latin typeface="Bookman Old Style" pitchFamily="18" charset="0"/>
                          <a:ea typeface="+mn-ea"/>
                          <a:cs typeface="+mn-cs"/>
                        </a:rPr>
                        <a:t>113.28</a:t>
                      </a:r>
                      <a:endParaRPr kumimoji="0" lang="en-US" sz="1500" b="1" kern="1200" dirty="0">
                        <a:solidFill>
                          <a:srgbClr val="002060"/>
                        </a:solidFill>
                        <a:latin typeface="Bookman Old Style" pitchFamily="18" charset="0"/>
                        <a:ea typeface="+mn-ea"/>
                        <a:cs typeface="+mn-cs"/>
                      </a:endParaRPr>
                    </a:p>
                  </a:txBody>
                  <a:tcPr marL="9525" marR="9525" marT="9525" marB="0"/>
                </a:tc>
                <a:tc>
                  <a:txBody>
                    <a:bodyPr/>
                    <a:lstStyle/>
                    <a:p>
                      <a:pPr marL="0" algn="l" rtl="0" eaLnBrk="1" fontAlgn="t" latinLnBrk="0" hangingPunct="1"/>
                      <a:r>
                        <a:rPr kumimoji="0" lang="en-US" sz="1500" b="1" kern="1200" dirty="0" smtClean="0">
                          <a:solidFill>
                            <a:srgbClr val="002060"/>
                          </a:solidFill>
                          <a:latin typeface="Bookman Old Style" pitchFamily="18" charset="0"/>
                          <a:ea typeface="+mn-ea"/>
                          <a:cs typeface="+mn-cs"/>
                        </a:rPr>
                        <a:t>75.52</a:t>
                      </a:r>
                      <a:endParaRPr kumimoji="0" lang="en-US" sz="1500" b="1" kern="1200" dirty="0">
                        <a:solidFill>
                          <a:srgbClr val="002060"/>
                        </a:solidFill>
                        <a:latin typeface="Bookman Old Style" pitchFamily="18" charset="0"/>
                        <a:ea typeface="+mn-ea"/>
                        <a:cs typeface="+mn-cs"/>
                      </a:endParaRPr>
                    </a:p>
                  </a:txBody>
                  <a:tcPr marL="9525" marR="9525" marT="9525" marB="0"/>
                </a:tc>
                <a:tc>
                  <a:txBody>
                    <a:bodyPr/>
                    <a:lstStyle/>
                    <a:p>
                      <a:pPr marL="0" algn="l" rtl="0" eaLnBrk="1" fontAlgn="t" latinLnBrk="0" hangingPunct="1"/>
                      <a:r>
                        <a:rPr kumimoji="0" lang="en-US" sz="1500" b="1" kern="1200" dirty="0" smtClean="0">
                          <a:solidFill>
                            <a:srgbClr val="002060"/>
                          </a:solidFill>
                          <a:latin typeface="Bookman Old Style" pitchFamily="18" charset="0"/>
                          <a:ea typeface="+mn-ea"/>
                          <a:cs typeface="+mn-cs"/>
                        </a:rPr>
                        <a:t>188.81</a:t>
                      </a:r>
                      <a:endParaRPr kumimoji="0" lang="en-US" sz="1500" b="1" kern="1200" dirty="0">
                        <a:solidFill>
                          <a:srgbClr val="002060"/>
                        </a:solidFill>
                        <a:latin typeface="Bookman Old Style" pitchFamily="18" charset="0"/>
                        <a:ea typeface="+mn-ea"/>
                        <a:cs typeface="+mn-cs"/>
                      </a:endParaRPr>
                    </a:p>
                  </a:txBody>
                  <a:tcPr marL="9525" marR="9525" marT="9525" marB="0"/>
                </a:tc>
                <a:tc>
                  <a:txBody>
                    <a:bodyPr/>
                    <a:lstStyle/>
                    <a:p>
                      <a:pPr marL="0" algn="l" rtl="0" eaLnBrk="1" latinLnBrk="0" hangingPunct="1"/>
                      <a:r>
                        <a:rPr kumimoji="0" lang="en-IN" sz="1500" b="1" kern="1200" dirty="0" smtClean="0">
                          <a:solidFill>
                            <a:srgbClr val="002060"/>
                          </a:solidFill>
                          <a:latin typeface="Bookman Old Style" pitchFamily="18" charset="0"/>
                          <a:ea typeface="+mn-ea"/>
                          <a:cs typeface="+mn-cs"/>
                        </a:rPr>
                        <a:t>17.94</a:t>
                      </a:r>
                      <a:endParaRPr kumimoji="0" lang="en-IN" sz="1500" b="1" kern="1200" dirty="0">
                        <a:solidFill>
                          <a:srgbClr val="002060"/>
                        </a:solidFill>
                        <a:latin typeface="Bookman Old Style" pitchFamily="18" charset="0"/>
                        <a:ea typeface="+mn-ea"/>
                        <a:cs typeface="+mn-cs"/>
                      </a:endParaRPr>
                    </a:p>
                  </a:txBody>
                  <a:tcPr/>
                </a:tc>
                <a:tc>
                  <a:txBody>
                    <a:bodyPr/>
                    <a:lstStyle/>
                    <a:p>
                      <a:pPr marL="0" algn="l" rtl="0" eaLnBrk="1" latinLnBrk="0" hangingPunct="1"/>
                      <a:r>
                        <a:rPr kumimoji="0" lang="en-IN" sz="1500" b="1" kern="1200" dirty="0" smtClean="0">
                          <a:solidFill>
                            <a:srgbClr val="002060"/>
                          </a:solidFill>
                          <a:latin typeface="Bookman Old Style" pitchFamily="18" charset="0"/>
                          <a:ea typeface="+mn-ea"/>
                          <a:cs typeface="+mn-cs"/>
                        </a:rPr>
                        <a:t>170.07</a:t>
                      </a:r>
                    </a:p>
                  </a:txBody>
                  <a:tcPr/>
                </a:tc>
                <a:tc>
                  <a:txBody>
                    <a:bodyPr/>
                    <a:lstStyle/>
                    <a:p>
                      <a:pPr marL="0" algn="l" rtl="0" eaLnBrk="1" latinLnBrk="0" hangingPunct="1"/>
                      <a:r>
                        <a:rPr kumimoji="0" lang="en-IN" sz="1500" b="1" kern="1200" dirty="0" smtClean="0">
                          <a:solidFill>
                            <a:srgbClr val="002060"/>
                          </a:solidFill>
                          <a:latin typeface="Bookman Old Style" pitchFamily="18" charset="0"/>
                          <a:ea typeface="+mn-ea"/>
                          <a:cs typeface="+mn-cs"/>
                        </a:rPr>
                        <a:t>188.01</a:t>
                      </a:r>
                      <a:endParaRPr kumimoji="0" lang="en-IN" sz="1500" b="1" kern="1200" dirty="0">
                        <a:solidFill>
                          <a:srgbClr val="002060"/>
                        </a:solidFill>
                        <a:latin typeface="Bookman Old Style" pitchFamily="18" charset="0"/>
                        <a:ea typeface="+mn-ea"/>
                        <a:cs typeface="+mn-cs"/>
                      </a:endParaRPr>
                    </a:p>
                  </a:txBody>
                  <a:tcPr/>
                </a:tc>
                <a:tc>
                  <a:txBody>
                    <a:bodyPr/>
                    <a:lstStyle/>
                    <a:p>
                      <a:pPr algn="l"/>
                      <a:r>
                        <a:rPr lang="en-IN" sz="1500" b="1" dirty="0" smtClean="0">
                          <a:solidFill>
                            <a:srgbClr val="002060"/>
                          </a:solidFill>
                          <a:latin typeface="Bookman Old Style" pitchFamily="18" charset="0"/>
                        </a:rPr>
                        <a:t>155.28 (82.59%)</a:t>
                      </a:r>
                    </a:p>
                    <a:p>
                      <a:pPr algn="l"/>
                      <a:endParaRPr lang="en-IN" sz="1500" b="1" dirty="0">
                        <a:solidFill>
                          <a:srgbClr val="002060"/>
                        </a:solidFill>
                        <a:latin typeface="Bookman Old Style" pitchFamily="18" charset="0"/>
                      </a:endParaRPr>
                    </a:p>
                  </a:txBody>
                  <a:tcPr/>
                </a:tc>
              </a:tr>
            </a:tbl>
          </a:graphicData>
        </a:graphic>
      </p:graphicFrame>
      <p:sp>
        <p:nvSpPr>
          <p:cNvPr id="3" name="Slide Number Placeholder 2"/>
          <p:cNvSpPr>
            <a:spLocks noGrp="1"/>
          </p:cNvSpPr>
          <p:nvPr>
            <p:ph type="sldNum" sz="quarter" idx="12"/>
          </p:nvPr>
        </p:nvSpPr>
        <p:spPr/>
        <p:txBody>
          <a:bodyPr/>
          <a:lstStyle/>
          <a:p>
            <a:fld id="{C8F70981-5056-4AA8-B13A-2ED8841A4BB7}" type="slidenum">
              <a:rPr lang="en-US" smtClean="0"/>
              <a:pPr/>
              <a:t>11</a:t>
            </a:fld>
            <a:endParaRPr lang="en-US" dirty="0"/>
          </a:p>
        </p:txBody>
      </p:sp>
      <p:sp>
        <p:nvSpPr>
          <p:cNvPr id="6" name="TextBox 5"/>
          <p:cNvSpPr txBox="1"/>
          <p:nvPr/>
        </p:nvSpPr>
        <p:spPr>
          <a:xfrm>
            <a:off x="6572264" y="1285860"/>
            <a:ext cx="2000264" cy="369332"/>
          </a:xfrm>
          <a:prstGeom prst="rect">
            <a:avLst/>
          </a:prstGeom>
          <a:noFill/>
        </p:spPr>
        <p:txBody>
          <a:bodyPr wrap="square" rtlCol="0">
            <a:spAutoFit/>
          </a:bodyPr>
          <a:lstStyle/>
          <a:p>
            <a:r>
              <a:rPr lang="en-US" sz="1600" dirty="0" smtClean="0">
                <a:latin typeface="Bookman Old Style" pitchFamily="18" charset="0"/>
              </a:rPr>
              <a:t>        Rs. In </a:t>
            </a:r>
            <a:r>
              <a:rPr lang="en-US" sz="1600" dirty="0" err="1" smtClean="0">
                <a:latin typeface="Bookman Old Style" pitchFamily="18" charset="0"/>
              </a:rPr>
              <a:t>Crore</a:t>
            </a:r>
            <a:r>
              <a:rPr lang="en-US" dirty="0" smtClean="0">
                <a:latin typeface="Lucida Bright" pitchFamily="18" charset="0"/>
              </a:rPr>
              <a:t>.</a:t>
            </a:r>
            <a:endParaRPr lang="en-IN" dirty="0">
              <a:latin typeface="Lucida Bright" pitchFamily="18" charset="0"/>
            </a:endParaRPr>
          </a:p>
        </p:txBody>
      </p:sp>
      <p:sp>
        <p:nvSpPr>
          <p:cNvPr id="7" name="TextBox 6"/>
          <p:cNvSpPr txBox="1"/>
          <p:nvPr/>
        </p:nvSpPr>
        <p:spPr>
          <a:xfrm>
            <a:off x="357158" y="5768764"/>
            <a:ext cx="8429684" cy="369332"/>
          </a:xfrm>
          <a:prstGeom prst="rect">
            <a:avLst/>
          </a:prstGeom>
          <a:noFill/>
        </p:spPr>
        <p:txBody>
          <a:bodyPr wrap="square" rtlCol="0">
            <a:spAutoFit/>
          </a:bodyPr>
          <a:lstStyle/>
          <a:p>
            <a:pPr algn="just"/>
            <a:r>
              <a:rPr lang="en-US" dirty="0" smtClean="0">
                <a:latin typeface="Lucida Bright" pitchFamily="18" charset="0"/>
              </a:rPr>
              <a:t>*.</a:t>
            </a:r>
            <a:endParaRPr lang="en-US" dirty="0">
              <a:latin typeface="Lucida Bright"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8933688" cy="648072"/>
          </a:xfrm>
        </p:spPr>
        <p:txBody>
          <a:bodyPr>
            <a:normAutofit fontScale="90000"/>
          </a:bodyPr>
          <a:lstStyle/>
          <a:p>
            <a:pPr algn="ctr"/>
            <a:r>
              <a:rPr lang="en-IN" sz="2200" b="1" u="sng" dirty="0" smtClean="0">
                <a:solidFill>
                  <a:schemeClr val="accent4">
                    <a:lumMod val="60000"/>
                    <a:lumOff val="40000"/>
                  </a:schemeClr>
                </a:solidFill>
                <a:latin typeface="Bookman Old Style" pitchFamily="18" charset="0"/>
                <a:cs typeface="Times New Roman" pitchFamily="18" charset="0"/>
              </a:rPr>
              <a:t>Budget Allocation &amp; Expenditure on Cost of Foodgrains </a:t>
            </a:r>
            <a:r>
              <a:rPr lang="en-IN" sz="2200" b="1" u="sng" dirty="0" err="1" smtClean="0">
                <a:solidFill>
                  <a:schemeClr val="accent4">
                    <a:lumMod val="60000"/>
                    <a:lumOff val="40000"/>
                  </a:schemeClr>
                </a:solidFill>
                <a:latin typeface="Bookman Old Style" pitchFamily="18" charset="0"/>
                <a:cs typeface="Times New Roman" pitchFamily="18" charset="0"/>
              </a:rPr>
              <a:t>upto</a:t>
            </a:r>
            <a:r>
              <a:rPr lang="en-IN" sz="2200" b="1" u="sng" dirty="0" smtClean="0">
                <a:solidFill>
                  <a:schemeClr val="accent4">
                    <a:lumMod val="60000"/>
                    <a:lumOff val="40000"/>
                  </a:schemeClr>
                </a:solidFill>
                <a:latin typeface="Bookman Old Style" pitchFamily="18" charset="0"/>
                <a:cs typeface="Times New Roman" pitchFamily="18" charset="0"/>
              </a:rPr>
              <a:t>    31-03-2019</a:t>
            </a:r>
            <a:r>
              <a:rPr lang="en-IN" sz="4400" dirty="0" smtClean="0">
                <a:latin typeface="Lucida Bright" pitchFamily="18" charset="0"/>
              </a:rPr>
              <a:t/>
            </a:r>
            <a:br>
              <a:rPr lang="en-IN" sz="4400" dirty="0" smtClean="0">
                <a:latin typeface="Lucida Bright" pitchFamily="18" charset="0"/>
              </a:rPr>
            </a:br>
            <a:endParaRPr lang="en-IN" dirty="0">
              <a:latin typeface="Lucida Bright" pitchFamily="18" charset="0"/>
            </a:endParaRPr>
          </a:p>
        </p:txBody>
      </p:sp>
      <p:sp>
        <p:nvSpPr>
          <p:cNvPr id="4" name="Slide Number Placeholder 3"/>
          <p:cNvSpPr>
            <a:spLocks noGrp="1"/>
          </p:cNvSpPr>
          <p:nvPr>
            <p:ph type="sldNum" sz="quarter" idx="12"/>
          </p:nvPr>
        </p:nvSpPr>
        <p:spPr/>
        <p:txBody>
          <a:bodyPr/>
          <a:lstStyle/>
          <a:p>
            <a:pPr>
              <a:defRPr/>
            </a:pPr>
            <a:fld id="{C212BD38-98A5-4806-A9FC-8EE783D433BD}" type="slidenum">
              <a:rPr lang="en-US" smtClean="0"/>
              <a:pPr>
                <a:defRPr/>
              </a:pPr>
              <a:t>12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1143006150"/>
              </p:ext>
            </p:extLst>
          </p:nvPr>
        </p:nvGraphicFramePr>
        <p:xfrm>
          <a:off x="142844" y="1600199"/>
          <a:ext cx="8772554" cy="2651762"/>
        </p:xfrm>
        <a:graphic>
          <a:graphicData uri="http://schemas.openxmlformats.org/drawingml/2006/table">
            <a:tbl>
              <a:tblPr firstRow="1" bandRow="1">
                <a:tableStyleId>{5C22544A-7EE6-4342-B048-85BDC9FD1C3A}</a:tableStyleId>
              </a:tblPr>
              <a:tblGrid>
                <a:gridCol w="1194959"/>
                <a:gridCol w="1954165"/>
                <a:gridCol w="1574560"/>
                <a:gridCol w="1251224"/>
                <a:gridCol w="1194988"/>
                <a:gridCol w="1602658"/>
              </a:tblGrid>
              <a:tr h="964705">
                <a:tc>
                  <a:txBody>
                    <a:bodyPr/>
                    <a:lstStyle/>
                    <a:p>
                      <a:pPr algn="ctr"/>
                      <a:r>
                        <a:rPr kumimoji="0" lang="en-US" sz="1500" b="1" kern="1200" dirty="0" smtClean="0">
                          <a:solidFill>
                            <a:srgbClr val="0070C0"/>
                          </a:solidFill>
                          <a:latin typeface="Bookman Old Style" pitchFamily="18" charset="0"/>
                          <a:ea typeface="+mn-ea"/>
                          <a:cs typeface="+mn-cs"/>
                        </a:rPr>
                        <a:t>Class Category</a:t>
                      </a:r>
                      <a:endParaRPr kumimoji="0" lang="en-IN" sz="1500" b="1" kern="1200" dirty="0">
                        <a:solidFill>
                          <a:srgbClr val="0070C0"/>
                        </a:solidFill>
                        <a:latin typeface="Bookman Old Style" pitchFamily="18" charset="0"/>
                        <a:ea typeface="+mn-ea"/>
                        <a:cs typeface="+mn-cs"/>
                      </a:endParaRPr>
                    </a:p>
                  </a:txBody>
                  <a:tcPr>
                    <a:solidFill>
                      <a:schemeClr val="accent2">
                        <a:lumMod val="60000"/>
                        <a:lumOff val="40000"/>
                      </a:schemeClr>
                    </a:solidFill>
                  </a:tcPr>
                </a:tc>
                <a:tc>
                  <a:txBody>
                    <a:bodyPr/>
                    <a:lstStyle/>
                    <a:p>
                      <a:pPr algn="ctr"/>
                      <a:r>
                        <a:rPr kumimoji="0" lang="en-US" sz="1500" b="1" kern="1200" dirty="0" smtClean="0">
                          <a:solidFill>
                            <a:srgbClr val="0070C0"/>
                          </a:solidFill>
                          <a:latin typeface="Bookman Old Style" pitchFamily="18" charset="0"/>
                          <a:ea typeface="+mn-ea"/>
                          <a:cs typeface="+mn-cs"/>
                        </a:rPr>
                        <a:t>Approved Budget            (100% Centrally sponsored)</a:t>
                      </a:r>
                      <a:endParaRPr kumimoji="0" lang="en-IN" sz="1500" b="1" kern="1200" dirty="0">
                        <a:solidFill>
                          <a:srgbClr val="0070C0"/>
                        </a:solidFill>
                        <a:latin typeface="Bookman Old Style" pitchFamily="18" charset="0"/>
                        <a:ea typeface="+mn-ea"/>
                        <a:cs typeface="+mn-cs"/>
                      </a:endParaRPr>
                    </a:p>
                  </a:txBody>
                  <a:tcPr>
                    <a:solidFill>
                      <a:schemeClr val="accent2">
                        <a:lumMod val="60000"/>
                        <a:lumOff val="40000"/>
                      </a:schemeClr>
                    </a:solidFill>
                  </a:tcPr>
                </a:tc>
                <a:tc>
                  <a:txBody>
                    <a:bodyPr/>
                    <a:lstStyle/>
                    <a:p>
                      <a:pPr algn="ctr"/>
                      <a:r>
                        <a:rPr kumimoji="0" lang="en-US" sz="1500" b="1" kern="1200" dirty="0" smtClean="0">
                          <a:solidFill>
                            <a:srgbClr val="0070C0"/>
                          </a:solidFill>
                          <a:latin typeface="Bookman Old Style" pitchFamily="18" charset="0"/>
                          <a:ea typeface="+mn-ea"/>
                          <a:cs typeface="+mn-cs"/>
                        </a:rPr>
                        <a:t>Unspent Balance of last year (CS)</a:t>
                      </a:r>
                      <a:endParaRPr kumimoji="0" lang="en-IN" sz="1500" b="1" kern="1200" dirty="0">
                        <a:solidFill>
                          <a:srgbClr val="0070C0"/>
                        </a:solidFill>
                        <a:latin typeface="Bookman Old Style" pitchFamily="18" charset="0"/>
                        <a:ea typeface="+mn-ea"/>
                        <a:cs typeface="+mn-cs"/>
                      </a:endParaRPr>
                    </a:p>
                  </a:txBody>
                  <a:tcPr>
                    <a:solidFill>
                      <a:schemeClr val="accent2">
                        <a:lumMod val="60000"/>
                        <a:lumOff val="40000"/>
                      </a:schemeClr>
                    </a:solidFill>
                  </a:tcPr>
                </a:tc>
                <a:tc>
                  <a:txBody>
                    <a:bodyPr/>
                    <a:lstStyle/>
                    <a:p>
                      <a:pPr algn="ctr"/>
                      <a:r>
                        <a:rPr lang="en-US" sz="1500" dirty="0" smtClean="0">
                          <a:solidFill>
                            <a:srgbClr val="0070C0"/>
                          </a:solidFill>
                          <a:latin typeface="Bookman Old Style" pitchFamily="18" charset="0"/>
                        </a:rPr>
                        <a:t>Released Amount (CS)</a:t>
                      </a:r>
                      <a:endParaRPr lang="en-IN" sz="1500" dirty="0">
                        <a:solidFill>
                          <a:srgbClr val="0070C0"/>
                        </a:solidFill>
                        <a:latin typeface="Bookman Old Style" pitchFamily="18" charset="0"/>
                      </a:endParaRPr>
                    </a:p>
                  </a:txBody>
                  <a:tcPr>
                    <a:solidFill>
                      <a:schemeClr val="accent2">
                        <a:lumMod val="60000"/>
                        <a:lumOff val="40000"/>
                      </a:schemeClr>
                    </a:solidFill>
                  </a:tcPr>
                </a:tc>
                <a:tc>
                  <a:txBody>
                    <a:bodyPr/>
                    <a:lstStyle/>
                    <a:p>
                      <a:pPr algn="ctr"/>
                      <a:r>
                        <a:rPr lang="en-US" sz="1500" dirty="0" smtClean="0">
                          <a:solidFill>
                            <a:srgbClr val="0070C0"/>
                          </a:solidFill>
                          <a:latin typeface="Bookman Old Style" pitchFamily="18" charset="0"/>
                        </a:rPr>
                        <a:t>Total (CS)</a:t>
                      </a:r>
                      <a:endParaRPr lang="en-IN" sz="1500" dirty="0">
                        <a:solidFill>
                          <a:srgbClr val="0070C0"/>
                        </a:solidFill>
                        <a:latin typeface="Bookman Old Style" pitchFamily="18" charset="0"/>
                      </a:endParaRPr>
                    </a:p>
                  </a:txBody>
                  <a:tcPr>
                    <a:solidFill>
                      <a:schemeClr val="accent2">
                        <a:lumMod val="60000"/>
                        <a:lumOff val="40000"/>
                      </a:schemeClr>
                    </a:solidFill>
                  </a:tcPr>
                </a:tc>
                <a:tc>
                  <a:txBody>
                    <a:bodyPr/>
                    <a:lstStyle/>
                    <a:p>
                      <a:pPr algn="ctr"/>
                      <a:r>
                        <a:rPr lang="en-US" sz="1500" dirty="0" smtClean="0">
                          <a:solidFill>
                            <a:srgbClr val="0070C0"/>
                          </a:solidFill>
                          <a:latin typeface="Bookman Old Style" pitchFamily="18" charset="0"/>
                        </a:rPr>
                        <a:t>Expenditure</a:t>
                      </a:r>
                      <a:endParaRPr lang="en-IN" sz="1500" dirty="0">
                        <a:solidFill>
                          <a:srgbClr val="0070C0"/>
                        </a:solidFill>
                        <a:latin typeface="Bookman Old Style" pitchFamily="18" charset="0"/>
                      </a:endParaRPr>
                    </a:p>
                  </a:txBody>
                  <a:tcPr>
                    <a:solidFill>
                      <a:schemeClr val="accent2">
                        <a:lumMod val="60000"/>
                        <a:lumOff val="40000"/>
                      </a:schemeClr>
                    </a:solidFill>
                  </a:tcPr>
                </a:tc>
              </a:tr>
              <a:tr h="462921">
                <a:tc>
                  <a:txBody>
                    <a:bodyPr/>
                    <a:lstStyle/>
                    <a:p>
                      <a:pPr algn="l"/>
                      <a:r>
                        <a:rPr lang="en-US" sz="1500" dirty="0" smtClean="0">
                          <a:solidFill>
                            <a:srgbClr val="002060"/>
                          </a:solidFill>
                          <a:latin typeface="Bookman Old Style" pitchFamily="18" charset="0"/>
                        </a:rPr>
                        <a:t>Primary</a:t>
                      </a:r>
                      <a:endParaRPr lang="en-IN" sz="1500" dirty="0">
                        <a:solidFill>
                          <a:srgbClr val="002060"/>
                        </a:solidFill>
                        <a:latin typeface="Bookman Old Style" pitchFamily="18" charset="0"/>
                      </a:endParaRPr>
                    </a:p>
                  </a:txBody>
                  <a:tcPr/>
                </a:tc>
                <a:tc>
                  <a:txBody>
                    <a:bodyPr/>
                    <a:lstStyle/>
                    <a:p>
                      <a:pPr algn="l"/>
                      <a:r>
                        <a:rPr lang="en-IN" sz="1500" dirty="0" smtClean="0">
                          <a:solidFill>
                            <a:srgbClr val="002060"/>
                          </a:solidFill>
                          <a:latin typeface="Bookman Old Style" pitchFamily="18" charset="0"/>
                        </a:rPr>
                        <a:t>5.79</a:t>
                      </a:r>
                      <a:endParaRPr lang="en-IN" sz="1500" dirty="0">
                        <a:solidFill>
                          <a:srgbClr val="002060"/>
                        </a:solidFill>
                        <a:latin typeface="Bookman Old Style" pitchFamily="18" charset="0"/>
                      </a:endParaRPr>
                    </a:p>
                  </a:txBody>
                  <a:tcPr/>
                </a:tc>
                <a:tc>
                  <a:txBody>
                    <a:bodyPr/>
                    <a:lstStyle/>
                    <a:p>
                      <a:pPr algn="l"/>
                      <a:r>
                        <a:rPr kumimoji="0" lang="en-IN" sz="1500" kern="1200" dirty="0" smtClean="0">
                          <a:solidFill>
                            <a:srgbClr val="002060"/>
                          </a:solidFill>
                          <a:latin typeface="Bookman Old Style" pitchFamily="18" charset="0"/>
                          <a:ea typeface="+mn-ea"/>
                          <a:cs typeface="+mn-cs"/>
                        </a:rPr>
                        <a:t>1.93</a:t>
                      </a:r>
                    </a:p>
                  </a:txBody>
                  <a:tcPr/>
                </a:tc>
                <a:tc>
                  <a:txBody>
                    <a:bodyPr/>
                    <a:lstStyle/>
                    <a:p>
                      <a:pPr algn="l"/>
                      <a:r>
                        <a:rPr lang="en-IN" sz="1500" dirty="0" smtClean="0">
                          <a:solidFill>
                            <a:srgbClr val="002060"/>
                          </a:solidFill>
                          <a:latin typeface="Bookman Old Style" pitchFamily="18" charset="0"/>
                        </a:rPr>
                        <a:t>4.36</a:t>
                      </a:r>
                      <a:endParaRPr lang="en-IN" sz="1500" dirty="0">
                        <a:solidFill>
                          <a:srgbClr val="002060"/>
                        </a:solidFill>
                        <a:latin typeface="Bookman Old Style" pitchFamily="18" charset="0"/>
                      </a:endParaRPr>
                    </a:p>
                  </a:txBody>
                  <a:tcPr/>
                </a:tc>
                <a:tc>
                  <a:txBody>
                    <a:bodyPr/>
                    <a:lstStyle/>
                    <a:p>
                      <a:pPr algn="l"/>
                      <a:r>
                        <a:rPr lang="en-IN" sz="1500" dirty="0" smtClean="0">
                          <a:solidFill>
                            <a:srgbClr val="002060"/>
                          </a:solidFill>
                          <a:latin typeface="Bookman Old Style" pitchFamily="18" charset="0"/>
                        </a:rPr>
                        <a:t>6.29</a:t>
                      </a:r>
                      <a:endParaRPr lang="en-IN" sz="1500" dirty="0">
                        <a:solidFill>
                          <a:srgbClr val="002060"/>
                        </a:solidFill>
                        <a:latin typeface="Bookman Old Style" pitchFamily="18" charset="0"/>
                      </a:endParaRPr>
                    </a:p>
                  </a:txBody>
                  <a:tcPr/>
                </a:tc>
                <a:tc>
                  <a:txBody>
                    <a:bodyPr/>
                    <a:lstStyle/>
                    <a:p>
                      <a:pPr algn="l"/>
                      <a:r>
                        <a:rPr lang="en-US" sz="1500" dirty="0" smtClean="0">
                          <a:solidFill>
                            <a:srgbClr val="002060"/>
                          </a:solidFill>
                          <a:latin typeface="Bookman Old Style" pitchFamily="18" charset="0"/>
                        </a:rPr>
                        <a:t>3.75(59.62%)</a:t>
                      </a:r>
                      <a:endParaRPr lang="en-IN" sz="1500" dirty="0">
                        <a:solidFill>
                          <a:srgbClr val="002060"/>
                        </a:solidFill>
                        <a:latin typeface="Bookman Old Style" pitchFamily="18" charset="0"/>
                      </a:endParaRPr>
                    </a:p>
                  </a:txBody>
                  <a:tcPr/>
                </a:tc>
              </a:tr>
              <a:tr h="432048">
                <a:tc>
                  <a:txBody>
                    <a:bodyPr/>
                    <a:lstStyle/>
                    <a:p>
                      <a:pPr algn="l"/>
                      <a:r>
                        <a:rPr lang="en-US" sz="1500" dirty="0" err="1" smtClean="0">
                          <a:solidFill>
                            <a:srgbClr val="002060"/>
                          </a:solidFill>
                          <a:latin typeface="Bookman Old Style" pitchFamily="18" charset="0"/>
                        </a:rPr>
                        <a:t>U.Pry</a:t>
                      </a:r>
                      <a:endParaRPr lang="en-IN" sz="1500" dirty="0">
                        <a:solidFill>
                          <a:srgbClr val="002060"/>
                        </a:solidFill>
                        <a:latin typeface="Bookman Old Style" pitchFamily="18" charset="0"/>
                      </a:endParaRPr>
                    </a:p>
                  </a:txBody>
                  <a:tcPr/>
                </a:tc>
                <a:tc>
                  <a:txBody>
                    <a:bodyPr/>
                    <a:lstStyle/>
                    <a:p>
                      <a:pPr algn="l"/>
                      <a:r>
                        <a:rPr lang="en-IN" sz="1500" dirty="0" smtClean="0">
                          <a:solidFill>
                            <a:srgbClr val="002060"/>
                          </a:solidFill>
                          <a:latin typeface="Bookman Old Style" pitchFamily="18" charset="0"/>
                        </a:rPr>
                        <a:t>5.91</a:t>
                      </a:r>
                      <a:endParaRPr lang="en-IN" sz="1500" dirty="0">
                        <a:solidFill>
                          <a:srgbClr val="002060"/>
                        </a:solidFill>
                        <a:latin typeface="Bookman Old Style" pitchFamily="18" charset="0"/>
                      </a:endParaRPr>
                    </a:p>
                  </a:txBody>
                  <a:tcPr/>
                </a:tc>
                <a:tc>
                  <a:txBody>
                    <a:bodyPr/>
                    <a:lstStyle/>
                    <a:p>
                      <a:pPr algn="l"/>
                      <a:r>
                        <a:rPr kumimoji="0" lang="en-IN" sz="1500" kern="1200" dirty="0" smtClean="0">
                          <a:solidFill>
                            <a:srgbClr val="002060"/>
                          </a:solidFill>
                          <a:latin typeface="Bookman Old Style" pitchFamily="18" charset="0"/>
                          <a:ea typeface="+mn-ea"/>
                          <a:cs typeface="+mn-cs"/>
                        </a:rPr>
                        <a:t>1.63</a:t>
                      </a:r>
                    </a:p>
                  </a:txBody>
                  <a:tcPr/>
                </a:tc>
                <a:tc>
                  <a:txBody>
                    <a:bodyPr/>
                    <a:lstStyle/>
                    <a:p>
                      <a:pPr algn="l"/>
                      <a:r>
                        <a:rPr lang="en-IN" sz="1500" dirty="0" smtClean="0">
                          <a:solidFill>
                            <a:srgbClr val="002060"/>
                          </a:solidFill>
                          <a:latin typeface="Bookman Old Style" pitchFamily="18" charset="0"/>
                        </a:rPr>
                        <a:t>3.69</a:t>
                      </a:r>
                      <a:endParaRPr lang="en-IN" sz="1500" dirty="0">
                        <a:solidFill>
                          <a:srgbClr val="002060"/>
                        </a:solidFill>
                        <a:latin typeface="Bookman Old Style" pitchFamily="18" charset="0"/>
                      </a:endParaRPr>
                    </a:p>
                  </a:txBody>
                  <a:tcPr/>
                </a:tc>
                <a:tc>
                  <a:txBody>
                    <a:bodyPr/>
                    <a:lstStyle/>
                    <a:p>
                      <a:pPr algn="l"/>
                      <a:r>
                        <a:rPr lang="en-IN" sz="1500" dirty="0" smtClean="0">
                          <a:solidFill>
                            <a:srgbClr val="002060"/>
                          </a:solidFill>
                          <a:latin typeface="Bookman Old Style" pitchFamily="18" charset="0"/>
                        </a:rPr>
                        <a:t>5.32</a:t>
                      </a:r>
                      <a:endParaRPr lang="en-IN" sz="1500" dirty="0">
                        <a:solidFill>
                          <a:srgbClr val="002060"/>
                        </a:solidFill>
                        <a:latin typeface="Bookman Old Style" pitchFamily="18" charset="0"/>
                      </a:endParaRPr>
                    </a:p>
                  </a:txBody>
                  <a:tcPr/>
                </a:tc>
                <a:tc>
                  <a:txBody>
                    <a:bodyPr/>
                    <a:lstStyle/>
                    <a:p>
                      <a:pPr algn="l"/>
                      <a:r>
                        <a:rPr lang="en-US" sz="1500" dirty="0" smtClean="0">
                          <a:solidFill>
                            <a:srgbClr val="002060"/>
                          </a:solidFill>
                          <a:latin typeface="Bookman Old Style" pitchFamily="18" charset="0"/>
                        </a:rPr>
                        <a:t> 3.23(60.71%)</a:t>
                      </a:r>
                      <a:endParaRPr lang="en-IN" sz="1500" dirty="0">
                        <a:solidFill>
                          <a:srgbClr val="002060"/>
                        </a:solidFill>
                        <a:latin typeface="Bookman Old Style" pitchFamily="18" charset="0"/>
                      </a:endParaRPr>
                    </a:p>
                  </a:txBody>
                  <a:tcPr/>
                </a:tc>
              </a:tr>
              <a:tr h="432048">
                <a:tc>
                  <a:txBody>
                    <a:bodyPr/>
                    <a:lstStyle/>
                    <a:p>
                      <a:pPr algn="l"/>
                      <a:r>
                        <a:rPr lang="en-US" sz="1500" dirty="0" smtClean="0">
                          <a:solidFill>
                            <a:srgbClr val="002060"/>
                          </a:solidFill>
                          <a:latin typeface="Bookman Old Style" pitchFamily="18" charset="0"/>
                        </a:rPr>
                        <a:t>NCLP</a:t>
                      </a:r>
                      <a:endParaRPr lang="en-IN" sz="1500" dirty="0">
                        <a:solidFill>
                          <a:srgbClr val="002060"/>
                        </a:solidFill>
                        <a:latin typeface="Bookman Old Style" pitchFamily="18" charset="0"/>
                      </a:endParaRPr>
                    </a:p>
                  </a:txBody>
                  <a:tcPr/>
                </a:tc>
                <a:tc>
                  <a:txBody>
                    <a:bodyPr/>
                    <a:lstStyle/>
                    <a:p>
                      <a:pPr algn="l"/>
                      <a:r>
                        <a:rPr lang="en-IN" sz="1500" dirty="0" smtClean="0">
                          <a:solidFill>
                            <a:srgbClr val="002060"/>
                          </a:solidFill>
                          <a:latin typeface="Bookman Old Style" pitchFamily="18" charset="0"/>
                        </a:rPr>
                        <a:t>0.03</a:t>
                      </a:r>
                      <a:endParaRPr lang="en-IN" sz="1500" dirty="0">
                        <a:solidFill>
                          <a:srgbClr val="002060"/>
                        </a:solidFill>
                        <a:latin typeface="Bookman Old Style" pitchFamily="18" charset="0"/>
                      </a:endParaRPr>
                    </a:p>
                  </a:txBody>
                  <a:tcPr/>
                </a:tc>
                <a:tc>
                  <a:txBody>
                    <a:bodyPr/>
                    <a:lstStyle/>
                    <a:p>
                      <a:pPr algn="l"/>
                      <a:r>
                        <a:rPr kumimoji="0" lang="en-IN" sz="1500" kern="1200" dirty="0" smtClean="0">
                          <a:solidFill>
                            <a:srgbClr val="002060"/>
                          </a:solidFill>
                          <a:latin typeface="Bookman Old Style" pitchFamily="18" charset="0"/>
                          <a:ea typeface="+mn-ea"/>
                          <a:cs typeface="+mn-cs"/>
                        </a:rPr>
                        <a:t>0.00</a:t>
                      </a:r>
                    </a:p>
                  </a:txBody>
                  <a:tcPr/>
                </a:tc>
                <a:tc>
                  <a:txBody>
                    <a:bodyPr/>
                    <a:lstStyle/>
                    <a:p>
                      <a:pPr algn="l"/>
                      <a:r>
                        <a:rPr lang="en-IN" sz="1500" dirty="0" smtClean="0">
                          <a:solidFill>
                            <a:srgbClr val="002060"/>
                          </a:solidFill>
                          <a:latin typeface="Bookman Old Style" pitchFamily="18" charset="0"/>
                        </a:rPr>
                        <a:t>0.02</a:t>
                      </a:r>
                      <a:endParaRPr lang="en-IN" sz="1500" dirty="0">
                        <a:solidFill>
                          <a:srgbClr val="002060"/>
                        </a:solidFill>
                        <a:latin typeface="Bookman Old Style" pitchFamily="18" charset="0"/>
                      </a:endParaRPr>
                    </a:p>
                  </a:txBody>
                  <a:tcPr/>
                </a:tc>
                <a:tc>
                  <a:txBody>
                    <a:bodyPr/>
                    <a:lstStyle/>
                    <a:p>
                      <a:pPr algn="l"/>
                      <a:r>
                        <a:rPr lang="en-IN" sz="1500" dirty="0" smtClean="0">
                          <a:solidFill>
                            <a:srgbClr val="002060"/>
                          </a:solidFill>
                          <a:latin typeface="Bookman Old Style" pitchFamily="18" charset="0"/>
                        </a:rPr>
                        <a:t>0.02</a:t>
                      </a:r>
                      <a:endParaRPr lang="en-IN" sz="1500" dirty="0">
                        <a:solidFill>
                          <a:srgbClr val="002060"/>
                        </a:solidFill>
                        <a:latin typeface="Bookman Old Style" pitchFamily="18" charset="0"/>
                      </a:endParaRPr>
                    </a:p>
                  </a:txBody>
                  <a:tcPr/>
                </a:tc>
                <a:tc>
                  <a:txBody>
                    <a:bodyPr/>
                    <a:lstStyle/>
                    <a:p>
                      <a:pPr algn="l"/>
                      <a:r>
                        <a:rPr lang="en-US" sz="1500" dirty="0" smtClean="0">
                          <a:solidFill>
                            <a:srgbClr val="002060"/>
                          </a:solidFill>
                          <a:latin typeface="Bookman Old Style" pitchFamily="18" charset="0"/>
                        </a:rPr>
                        <a:t>0.02 (100%)</a:t>
                      </a:r>
                      <a:endParaRPr lang="en-IN" sz="1500" dirty="0">
                        <a:solidFill>
                          <a:srgbClr val="002060"/>
                        </a:solidFill>
                        <a:latin typeface="Bookman Old Style" pitchFamily="18" charset="0"/>
                      </a:endParaRPr>
                    </a:p>
                  </a:txBody>
                  <a:tcPr/>
                </a:tc>
              </a:tr>
              <a:tr h="360040">
                <a:tc>
                  <a:txBody>
                    <a:bodyPr/>
                    <a:lstStyle/>
                    <a:p>
                      <a:pPr algn="l"/>
                      <a:r>
                        <a:rPr lang="en-US" sz="1500" b="1" dirty="0" smtClean="0">
                          <a:solidFill>
                            <a:srgbClr val="002060"/>
                          </a:solidFill>
                          <a:latin typeface="Bookman Old Style" pitchFamily="18" charset="0"/>
                        </a:rPr>
                        <a:t>Total</a:t>
                      </a:r>
                      <a:endParaRPr lang="en-IN" sz="1500" b="1" dirty="0">
                        <a:solidFill>
                          <a:srgbClr val="002060"/>
                        </a:solidFill>
                        <a:latin typeface="Bookman Old Style" pitchFamily="18" charset="0"/>
                      </a:endParaRPr>
                    </a:p>
                  </a:txBody>
                  <a:tcPr/>
                </a:tc>
                <a:tc>
                  <a:txBody>
                    <a:bodyPr/>
                    <a:lstStyle/>
                    <a:p>
                      <a:pPr algn="l"/>
                      <a:r>
                        <a:rPr lang="en-IN" sz="1500" b="1" dirty="0" smtClean="0">
                          <a:solidFill>
                            <a:srgbClr val="002060"/>
                          </a:solidFill>
                          <a:latin typeface="Bookman Old Style" pitchFamily="18" charset="0"/>
                        </a:rPr>
                        <a:t>11.73</a:t>
                      </a:r>
                      <a:endParaRPr lang="en-IN" sz="1500" b="1" dirty="0">
                        <a:solidFill>
                          <a:srgbClr val="002060"/>
                        </a:solidFill>
                        <a:latin typeface="Bookman Old Style" pitchFamily="18" charset="0"/>
                      </a:endParaRPr>
                    </a:p>
                  </a:txBody>
                  <a:tcPr/>
                </a:tc>
                <a:tc>
                  <a:txBody>
                    <a:bodyPr/>
                    <a:lstStyle/>
                    <a:p>
                      <a:pPr algn="l"/>
                      <a:r>
                        <a:rPr kumimoji="0" lang="en-IN" sz="1500" b="1" kern="1200" dirty="0" smtClean="0">
                          <a:solidFill>
                            <a:srgbClr val="002060"/>
                          </a:solidFill>
                          <a:latin typeface="Bookman Old Style" pitchFamily="18" charset="0"/>
                          <a:ea typeface="+mn-ea"/>
                          <a:cs typeface="+mn-cs"/>
                        </a:rPr>
                        <a:t>3.56</a:t>
                      </a:r>
                    </a:p>
                  </a:txBody>
                  <a:tcPr/>
                </a:tc>
                <a:tc>
                  <a:txBody>
                    <a:bodyPr/>
                    <a:lstStyle/>
                    <a:p>
                      <a:pPr algn="l"/>
                      <a:r>
                        <a:rPr lang="en-IN" sz="1500" b="1" dirty="0" smtClean="0">
                          <a:solidFill>
                            <a:srgbClr val="002060"/>
                          </a:solidFill>
                          <a:latin typeface="Bookman Old Style" pitchFamily="18" charset="0"/>
                        </a:rPr>
                        <a:t>8.07</a:t>
                      </a:r>
                      <a:endParaRPr lang="en-IN" sz="1500" b="1" dirty="0">
                        <a:solidFill>
                          <a:srgbClr val="002060"/>
                        </a:solidFill>
                        <a:latin typeface="Bookman Old Style" pitchFamily="18" charset="0"/>
                      </a:endParaRPr>
                    </a:p>
                  </a:txBody>
                  <a:tcPr/>
                </a:tc>
                <a:tc>
                  <a:txBody>
                    <a:bodyPr/>
                    <a:lstStyle/>
                    <a:p>
                      <a:pPr algn="l"/>
                      <a:r>
                        <a:rPr lang="en-IN" sz="1500" b="1" dirty="0" smtClean="0">
                          <a:solidFill>
                            <a:srgbClr val="002060"/>
                          </a:solidFill>
                          <a:latin typeface="Bookman Old Style" pitchFamily="18" charset="0"/>
                        </a:rPr>
                        <a:t>11.63</a:t>
                      </a:r>
                      <a:endParaRPr lang="en-IN" sz="1500" b="1" dirty="0">
                        <a:solidFill>
                          <a:srgbClr val="002060"/>
                        </a:solidFill>
                        <a:latin typeface="Bookman Old Style" pitchFamily="18" charset="0"/>
                      </a:endParaRPr>
                    </a:p>
                  </a:txBody>
                  <a:tcPr/>
                </a:tc>
                <a:tc>
                  <a:txBody>
                    <a:bodyPr/>
                    <a:lstStyle/>
                    <a:p>
                      <a:pPr algn="l"/>
                      <a:r>
                        <a:rPr lang="en-US" sz="1500" b="1" dirty="0" smtClean="0">
                          <a:solidFill>
                            <a:srgbClr val="002060"/>
                          </a:solidFill>
                          <a:latin typeface="Bookman Old Style" pitchFamily="18" charset="0"/>
                        </a:rPr>
                        <a:t> 7.00(60.19%)</a:t>
                      </a:r>
                      <a:endParaRPr lang="en-IN" sz="1500" b="1" dirty="0">
                        <a:solidFill>
                          <a:srgbClr val="002060"/>
                        </a:solidFill>
                        <a:latin typeface="Bookman Old Style" pitchFamily="18" charset="0"/>
                      </a:endParaRPr>
                    </a:p>
                  </a:txBody>
                  <a:tcPr/>
                </a:tc>
              </a:tr>
            </a:tbl>
          </a:graphicData>
        </a:graphic>
      </p:graphicFrame>
      <p:sp>
        <p:nvSpPr>
          <p:cNvPr id="7" name="Rectangle 6"/>
          <p:cNvSpPr/>
          <p:nvPr/>
        </p:nvSpPr>
        <p:spPr>
          <a:xfrm>
            <a:off x="6781800" y="1143000"/>
            <a:ext cx="2133599" cy="369332"/>
          </a:xfrm>
          <a:prstGeom prst="rect">
            <a:avLst/>
          </a:prstGeom>
        </p:spPr>
        <p:txBody>
          <a:bodyPr wrap="square">
            <a:spAutoFit/>
          </a:bodyPr>
          <a:lstStyle/>
          <a:p>
            <a:r>
              <a:rPr lang="en-US" b="1" dirty="0" smtClean="0">
                <a:latin typeface="Bookman Old Style" pitchFamily="18" charset="0"/>
              </a:rPr>
              <a:t>       (Rs. In Cr.)</a:t>
            </a:r>
            <a:endParaRPr lang="en-IN" b="1" dirty="0">
              <a:latin typeface="Bookman Old Style" pitchFamily="18" charset="0"/>
            </a:endParaRPr>
          </a:p>
        </p:txBody>
      </p:sp>
      <p:sp>
        <p:nvSpPr>
          <p:cNvPr id="8" name="Title 1"/>
          <p:cNvSpPr txBox="1">
            <a:spLocks/>
          </p:cNvSpPr>
          <p:nvPr/>
        </p:nvSpPr>
        <p:spPr>
          <a:xfrm>
            <a:off x="210312" y="4509120"/>
            <a:ext cx="5801848" cy="504056"/>
          </a:xfrm>
          <a:prstGeom prst="rect">
            <a:avLst/>
          </a:prstGeom>
        </p:spPr>
        <p:txBody>
          <a:bodyPr vert="horz" rtlCol="0" anchor="ctr">
            <a:normAutofit fontScale="75000" lnSpcReduction="2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IN"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Lucida Bright" pitchFamily="18" charset="0"/>
              <a:ea typeface="+mj-ea"/>
              <a:cs typeface="+mj-cs"/>
            </a:endParaRPr>
          </a:p>
        </p:txBody>
      </p:sp>
      <p:graphicFrame>
        <p:nvGraphicFramePr>
          <p:cNvPr id="3" name="Table 2"/>
          <p:cNvGraphicFramePr>
            <a:graphicFrameLocks noGrp="1"/>
          </p:cNvGraphicFramePr>
          <p:nvPr>
            <p:extLst>
              <p:ext uri="{D42A27DB-BD31-4B8C-83A1-F6EECF244321}">
                <p14:modId xmlns:p14="http://schemas.microsoft.com/office/powerpoint/2010/main" xmlns="" val="3734433093"/>
              </p:ext>
            </p:extLst>
          </p:nvPr>
        </p:nvGraphicFramePr>
        <p:xfrm>
          <a:off x="457200" y="4876800"/>
          <a:ext cx="8229600" cy="801452"/>
        </p:xfrm>
        <a:graphic>
          <a:graphicData uri="http://schemas.openxmlformats.org/drawingml/2006/table">
            <a:tbl>
              <a:tblPr>
                <a:tableStyleId>{5C22544A-7EE6-4342-B048-85BDC9FD1C3A}</a:tableStyleId>
              </a:tblPr>
              <a:tblGrid>
                <a:gridCol w="8229600"/>
              </a:tblGrid>
              <a:tr h="801452">
                <a:tc>
                  <a:txBody>
                    <a:bodyPr/>
                    <a:lstStyle/>
                    <a:p>
                      <a:pPr algn="ctr" fontAlgn="b"/>
                      <a:r>
                        <a:rPr lang="en-US" sz="1700" b="1" u="none" strike="noStrike" dirty="0">
                          <a:effectLst/>
                        </a:rPr>
                        <a:t>Note:  Regarding less payment it is </a:t>
                      </a:r>
                      <a:r>
                        <a:rPr lang="en-US" sz="1700" b="1" u="none" strike="noStrike" dirty="0" smtClean="0">
                          <a:effectLst/>
                        </a:rPr>
                        <a:t>stated </a:t>
                      </a:r>
                      <a:r>
                        <a:rPr lang="en-US" sz="1700" b="1" u="none" strike="noStrike" dirty="0">
                          <a:effectLst/>
                        </a:rPr>
                        <a:t>that the bills from FCI were received late and Finance Department Haryana has also release late and less funds.</a:t>
                      </a:r>
                      <a:endParaRPr lang="en-US" sz="1700" b="1" i="0" u="none" strike="noStrike" dirty="0">
                        <a:effectLst/>
                        <a:latin typeface="Arial"/>
                      </a:endParaRPr>
                    </a:p>
                  </a:txBody>
                  <a:tcPr marL="7357" marR="7357" marT="7357" marB="0" anchor="b"/>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14290"/>
            <a:ext cx="8305800" cy="1071570"/>
          </a:xfrm>
        </p:spPr>
        <p:txBody>
          <a:bodyPr>
            <a:normAutofit/>
          </a:bodyPr>
          <a:lstStyle/>
          <a:p>
            <a:pPr algn="ctr"/>
            <a:r>
              <a:rPr lang="en-US" sz="2000" b="1" u="sng" dirty="0" smtClean="0">
                <a:solidFill>
                  <a:schemeClr val="accent4">
                    <a:lumMod val="60000"/>
                    <a:lumOff val="40000"/>
                  </a:schemeClr>
                </a:solidFill>
                <a:latin typeface="Bookman Old Style" pitchFamily="18" charset="0"/>
                <a:cs typeface="Times New Roman" pitchFamily="18" charset="0"/>
              </a:rPr>
              <a:t>Budget allocation &amp; Expenditure towards Honorarium for Cook cum Helper </a:t>
            </a:r>
            <a:endParaRPr lang="en-IN" sz="2000" b="1" u="sng" dirty="0" smtClean="0">
              <a:solidFill>
                <a:schemeClr val="accent4">
                  <a:lumMod val="60000"/>
                  <a:lumOff val="40000"/>
                </a:schemeClr>
              </a:solidFill>
              <a:latin typeface="Bookman Old Style" pitchFamily="18" charset="0"/>
              <a:cs typeface="Times New Roman" pitchFamily="18" charset="0"/>
            </a:endParaRPr>
          </a:p>
        </p:txBody>
      </p:sp>
      <p:sp>
        <p:nvSpPr>
          <p:cNvPr id="7" name="Slide Number Placeholder 6"/>
          <p:cNvSpPr>
            <a:spLocks noGrp="1"/>
          </p:cNvSpPr>
          <p:nvPr>
            <p:ph type="sldNum" sz="quarter" idx="12"/>
          </p:nvPr>
        </p:nvSpPr>
        <p:spPr/>
        <p:txBody>
          <a:bodyPr/>
          <a:lstStyle/>
          <a:p>
            <a:pPr>
              <a:defRPr/>
            </a:pPr>
            <a:fld id="{DBE65BB2-53F6-4FD2-B14F-0417FD68B02B}" type="slidenum">
              <a:rPr lang="en-US"/>
              <a:pPr>
                <a:defRPr/>
              </a:pPr>
              <a:t>13</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620246469"/>
              </p:ext>
            </p:extLst>
          </p:nvPr>
        </p:nvGraphicFramePr>
        <p:xfrm>
          <a:off x="251520" y="1412776"/>
          <a:ext cx="8587679" cy="3027045"/>
        </p:xfrm>
        <a:graphic>
          <a:graphicData uri="http://schemas.openxmlformats.org/drawingml/2006/table">
            <a:tbl>
              <a:tblPr firstRow="1" bandRow="1">
                <a:tableStyleId>{5C22544A-7EE6-4342-B048-85BDC9FD1C3A}</a:tableStyleId>
              </a:tblPr>
              <a:tblGrid>
                <a:gridCol w="767297"/>
                <a:gridCol w="930475"/>
                <a:gridCol w="1138558"/>
                <a:gridCol w="1179889"/>
                <a:gridCol w="1041078"/>
                <a:gridCol w="1110484"/>
                <a:gridCol w="992649"/>
                <a:gridCol w="1427249"/>
              </a:tblGrid>
              <a:tr h="1210033">
                <a:tc>
                  <a:txBody>
                    <a:bodyPr/>
                    <a:lstStyle/>
                    <a:p>
                      <a:pPr algn="l"/>
                      <a:r>
                        <a:rPr lang="en-US" sz="1500" dirty="0" smtClean="0">
                          <a:solidFill>
                            <a:schemeClr val="tx2">
                              <a:lumMod val="50000"/>
                            </a:schemeClr>
                          </a:solidFill>
                          <a:latin typeface="Bookman Old Style" pitchFamily="18" charset="0"/>
                        </a:rPr>
                        <a:t>Stage</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rPr>
                        <a:t>No.</a:t>
                      </a:r>
                      <a:r>
                        <a:rPr lang="en-US" sz="1500" baseline="0" dirty="0" smtClean="0">
                          <a:solidFill>
                            <a:schemeClr val="tx2">
                              <a:lumMod val="50000"/>
                            </a:schemeClr>
                          </a:solidFill>
                          <a:latin typeface="Bookman Old Style" pitchFamily="18" charset="0"/>
                        </a:rPr>
                        <a:t> of Cooks  </a:t>
                      </a:r>
                      <a:r>
                        <a:rPr lang="en-US" sz="1500" dirty="0" smtClean="0">
                          <a:solidFill>
                            <a:schemeClr val="tx2">
                              <a:lumMod val="50000"/>
                            </a:schemeClr>
                          </a:solidFill>
                          <a:latin typeface="Bookman Old Style" pitchFamily="18" charset="0"/>
                        </a:rPr>
                        <a:t>Approved by GOI</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rPr>
                        <a:t>No. of Cooks actually Working</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rPr>
                        <a:t>Approved budget by GOI</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marL="0" algn="l" rtl="0" eaLnBrk="1" latinLnBrk="0" hangingPunct="1"/>
                      <a:r>
                        <a:rPr kumimoji="0" lang="en-US" sz="1500" b="1" kern="1200" dirty="0" smtClean="0">
                          <a:solidFill>
                            <a:schemeClr val="tx2">
                              <a:lumMod val="50000"/>
                            </a:schemeClr>
                          </a:solidFill>
                          <a:latin typeface="Bookman Old Style" pitchFamily="18" charset="0"/>
                          <a:ea typeface="+mn-ea"/>
                          <a:cs typeface="+mn-cs"/>
                        </a:rPr>
                        <a:t>Unspent Balance of last year (CS+SS)</a:t>
                      </a:r>
                      <a:endParaRPr kumimoji="0" lang="en-IN" sz="1500" b="1" kern="1200" dirty="0">
                        <a:solidFill>
                          <a:schemeClr val="tx2">
                            <a:lumMod val="50000"/>
                          </a:schemeClr>
                        </a:solidFill>
                        <a:latin typeface="Bookman Old Style" pitchFamily="18" charset="0"/>
                        <a:ea typeface="+mn-ea"/>
                        <a:cs typeface="+mn-cs"/>
                      </a:endParaRPr>
                    </a:p>
                  </a:txBody>
                  <a:tcPr>
                    <a:solidFill>
                      <a:schemeClr val="accent3">
                        <a:lumMod val="40000"/>
                        <a:lumOff val="60000"/>
                      </a:schemeClr>
                    </a:solidFill>
                  </a:tcPr>
                </a:tc>
                <a:tc>
                  <a:txBody>
                    <a:bodyPr/>
                    <a:lstStyle/>
                    <a:p>
                      <a:pPr marL="0" algn="l" rtl="0" eaLnBrk="1" latinLnBrk="0" hangingPunct="1"/>
                      <a:r>
                        <a:rPr kumimoji="0" lang="en-US" sz="1500" b="1" kern="1200" dirty="0" smtClean="0">
                          <a:solidFill>
                            <a:schemeClr val="tx2">
                              <a:lumMod val="50000"/>
                            </a:schemeClr>
                          </a:solidFill>
                          <a:latin typeface="Bookman Old Style" pitchFamily="18" charset="0"/>
                          <a:ea typeface="+mn-ea"/>
                          <a:cs typeface="+mn-cs"/>
                        </a:rPr>
                        <a:t>Released Amount (CS+SS)</a:t>
                      </a:r>
                      <a:endParaRPr kumimoji="0" lang="en-IN" sz="1500" b="1" kern="1200" dirty="0">
                        <a:solidFill>
                          <a:schemeClr val="tx2">
                            <a:lumMod val="50000"/>
                          </a:schemeClr>
                        </a:solidFill>
                        <a:latin typeface="Bookman Old Style" pitchFamily="18" charset="0"/>
                        <a:ea typeface="+mn-ea"/>
                        <a:cs typeface="+mn-cs"/>
                      </a:endParaRPr>
                    </a:p>
                  </a:txBody>
                  <a:tcPr>
                    <a:solidFill>
                      <a:schemeClr val="accent3">
                        <a:lumMod val="40000"/>
                        <a:lumOff val="60000"/>
                      </a:schemeClr>
                    </a:solidFill>
                  </a:tcPr>
                </a:tc>
                <a:tc>
                  <a:txBody>
                    <a:bodyPr/>
                    <a:lstStyle/>
                    <a:p>
                      <a:pPr marL="0" algn="l" rtl="0" eaLnBrk="1" latinLnBrk="0" hangingPunct="1"/>
                      <a:r>
                        <a:rPr kumimoji="0" lang="en-US" sz="1500" b="1" kern="1200" dirty="0" smtClean="0">
                          <a:solidFill>
                            <a:schemeClr val="tx2">
                              <a:lumMod val="50000"/>
                            </a:schemeClr>
                          </a:solidFill>
                          <a:latin typeface="Bookman Old Style" pitchFamily="18" charset="0"/>
                          <a:ea typeface="+mn-ea"/>
                          <a:cs typeface="+mn-cs"/>
                        </a:rPr>
                        <a:t>Total (CS+SS)</a:t>
                      </a:r>
                      <a:endParaRPr kumimoji="0" lang="en-IN" sz="1500" b="1" kern="1200" dirty="0">
                        <a:solidFill>
                          <a:schemeClr val="tx2">
                            <a:lumMod val="50000"/>
                          </a:schemeClr>
                        </a:solidFill>
                        <a:latin typeface="Bookman Old Style" pitchFamily="18" charset="0"/>
                        <a:ea typeface="+mn-ea"/>
                        <a:cs typeface="+mn-cs"/>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rPr>
                        <a:t>Expenditure up to                     </a:t>
                      </a:r>
                      <a:r>
                        <a:rPr kumimoji="0" lang="en-US" sz="1500" b="1" kern="1200" baseline="0" dirty="0" smtClean="0">
                          <a:solidFill>
                            <a:schemeClr val="tx2">
                              <a:lumMod val="50000"/>
                            </a:schemeClr>
                          </a:solidFill>
                          <a:latin typeface="Bookman Old Style" pitchFamily="18" charset="0"/>
                          <a:ea typeface="Tahoma" pitchFamily="34" charset="0"/>
                          <a:cs typeface="Times New Roman" pitchFamily="18" charset="0"/>
                        </a:rPr>
                        <a:t>31-03-19</a:t>
                      </a:r>
                    </a:p>
                    <a:p>
                      <a:pPr algn="l"/>
                      <a:endParaRPr kumimoji="0" lang="en-US" sz="1500" b="1" kern="1200" baseline="0" dirty="0" smtClean="0">
                        <a:solidFill>
                          <a:schemeClr val="tx2">
                            <a:lumMod val="50000"/>
                          </a:schemeClr>
                        </a:solidFill>
                        <a:latin typeface="Bookman Old Style" pitchFamily="18" charset="0"/>
                        <a:ea typeface="Tahoma" pitchFamily="34" charset="0"/>
                        <a:cs typeface="Times New Roman" pitchFamily="18" charset="0"/>
                      </a:endParaRPr>
                    </a:p>
                    <a:p>
                      <a:pPr algn="l"/>
                      <a:endParaRPr kumimoji="0" lang="en-US" sz="1500" b="1" kern="1200" baseline="0" dirty="0" smtClean="0">
                        <a:solidFill>
                          <a:schemeClr val="tx2">
                            <a:lumMod val="50000"/>
                          </a:schemeClr>
                        </a:solidFill>
                        <a:latin typeface="Bookman Old Style" pitchFamily="18" charset="0"/>
                        <a:ea typeface="Tahoma" pitchFamily="34" charset="0"/>
                        <a:cs typeface="Times New Roman" pitchFamily="18" charset="0"/>
                      </a:endParaRPr>
                    </a:p>
                  </a:txBody>
                  <a:tcPr>
                    <a:solidFill>
                      <a:schemeClr val="accent3">
                        <a:lumMod val="40000"/>
                        <a:lumOff val="60000"/>
                      </a:schemeClr>
                    </a:solidFill>
                  </a:tcPr>
                </a:tc>
              </a:tr>
              <a:tr h="487519">
                <a:tc>
                  <a:txBody>
                    <a:bodyPr/>
                    <a:lstStyle/>
                    <a:p>
                      <a:pPr algn="l"/>
                      <a:r>
                        <a:rPr lang="en-US" sz="1500" dirty="0" smtClean="0">
                          <a:solidFill>
                            <a:schemeClr val="tx2">
                              <a:lumMod val="50000"/>
                            </a:schemeClr>
                          </a:solidFill>
                          <a:latin typeface="Bookman Old Style" pitchFamily="18" charset="0"/>
                        </a:rPr>
                        <a:t>Pry.</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rPr>
                        <a:t>18652</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rPr>
                        <a:t>18193</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rPr>
                        <a:t>46.63</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marL="0" algn="l" rtl="0" eaLnBrk="1" latinLnBrk="0" hangingPunct="1"/>
                      <a:r>
                        <a:rPr kumimoji="0" lang="en-IN" sz="1500" kern="1200" dirty="0" smtClean="0">
                          <a:solidFill>
                            <a:schemeClr val="tx2">
                              <a:lumMod val="50000"/>
                            </a:schemeClr>
                          </a:solidFill>
                          <a:latin typeface="Bookman Old Style" pitchFamily="18" charset="0"/>
                          <a:ea typeface="+mn-ea"/>
                          <a:cs typeface="+mn-cs"/>
                        </a:rPr>
                        <a:t>2.00</a:t>
                      </a:r>
                      <a:endParaRPr kumimoji="0" lang="en-IN" sz="1500" kern="1200" dirty="0">
                        <a:solidFill>
                          <a:schemeClr val="tx2">
                            <a:lumMod val="50000"/>
                          </a:schemeClr>
                        </a:solidFill>
                        <a:latin typeface="Bookman Old Style" pitchFamily="18" charset="0"/>
                        <a:ea typeface="+mn-ea"/>
                        <a:cs typeface="+mn-cs"/>
                      </a:endParaRPr>
                    </a:p>
                  </a:txBody>
                  <a:tcPr>
                    <a:solidFill>
                      <a:schemeClr val="accent3">
                        <a:lumMod val="40000"/>
                        <a:lumOff val="60000"/>
                      </a:schemeClr>
                    </a:solidFill>
                  </a:tcPr>
                </a:tc>
                <a:tc>
                  <a:txBody>
                    <a:bodyPr/>
                    <a:lstStyle/>
                    <a:p>
                      <a:pPr marL="0" algn="l" rtl="0" eaLnBrk="1" latinLnBrk="0" hangingPunct="1"/>
                      <a:r>
                        <a:rPr kumimoji="0" lang="en-IN" sz="1500" kern="1200" dirty="0" smtClean="0">
                          <a:solidFill>
                            <a:schemeClr val="tx2">
                              <a:lumMod val="50000"/>
                            </a:schemeClr>
                          </a:solidFill>
                          <a:latin typeface="Bookman Old Style" pitchFamily="18" charset="0"/>
                          <a:ea typeface="+mn-ea"/>
                          <a:cs typeface="+mn-cs"/>
                        </a:rPr>
                        <a:t>56.74</a:t>
                      </a:r>
                      <a:endParaRPr kumimoji="0" lang="en-IN" sz="1500" kern="1200" dirty="0">
                        <a:solidFill>
                          <a:schemeClr val="tx2">
                            <a:lumMod val="50000"/>
                          </a:schemeClr>
                        </a:solidFill>
                        <a:latin typeface="Bookman Old Style" pitchFamily="18" charset="0"/>
                        <a:ea typeface="+mn-ea"/>
                        <a:cs typeface="+mn-cs"/>
                      </a:endParaRPr>
                    </a:p>
                  </a:txBody>
                  <a:tcPr>
                    <a:solidFill>
                      <a:schemeClr val="accent3">
                        <a:lumMod val="40000"/>
                        <a:lumOff val="60000"/>
                      </a:schemeClr>
                    </a:solidFill>
                  </a:tcPr>
                </a:tc>
                <a:tc>
                  <a:txBody>
                    <a:bodyPr/>
                    <a:lstStyle/>
                    <a:p>
                      <a:pPr marL="0" algn="l" rtl="0" eaLnBrk="1" latinLnBrk="0" hangingPunct="1"/>
                      <a:r>
                        <a:rPr kumimoji="0" lang="en-IN" sz="1500" kern="1200" dirty="0" smtClean="0">
                          <a:solidFill>
                            <a:schemeClr val="tx2">
                              <a:lumMod val="50000"/>
                            </a:schemeClr>
                          </a:solidFill>
                          <a:latin typeface="Bookman Old Style" pitchFamily="18" charset="0"/>
                          <a:ea typeface="+mn-ea"/>
                          <a:cs typeface="+mn-cs"/>
                        </a:rPr>
                        <a:t>58.74</a:t>
                      </a:r>
                      <a:endParaRPr kumimoji="0" lang="en-IN" sz="1500" kern="1200" dirty="0">
                        <a:solidFill>
                          <a:schemeClr val="tx2">
                            <a:lumMod val="50000"/>
                          </a:schemeClr>
                        </a:solidFill>
                        <a:latin typeface="Bookman Old Style" pitchFamily="18" charset="0"/>
                        <a:ea typeface="+mn-ea"/>
                        <a:cs typeface="+mn-cs"/>
                      </a:endParaRPr>
                    </a:p>
                  </a:txBody>
                  <a:tcPr>
                    <a:solidFill>
                      <a:schemeClr val="accent3">
                        <a:lumMod val="40000"/>
                        <a:lumOff val="60000"/>
                      </a:schemeClr>
                    </a:solidFill>
                  </a:tcPr>
                </a:tc>
                <a:tc>
                  <a:txBody>
                    <a:bodyPr/>
                    <a:lstStyle/>
                    <a:p>
                      <a:pPr algn="l"/>
                      <a:r>
                        <a:rPr kumimoji="0" lang="en-US" sz="1500" b="1" kern="1200" baseline="0" dirty="0" smtClean="0">
                          <a:solidFill>
                            <a:schemeClr val="tx2">
                              <a:lumMod val="50000"/>
                            </a:schemeClr>
                          </a:solidFill>
                          <a:latin typeface="Bookman Old Style" pitchFamily="18" charset="0"/>
                          <a:ea typeface="Tahoma" pitchFamily="34" charset="0"/>
                          <a:cs typeface="Times New Roman" pitchFamily="18" charset="0"/>
                        </a:rPr>
                        <a:t>55.35 (94.23%)</a:t>
                      </a:r>
                    </a:p>
                  </a:txBody>
                  <a:tcPr>
                    <a:solidFill>
                      <a:schemeClr val="accent3">
                        <a:lumMod val="40000"/>
                        <a:lumOff val="60000"/>
                      </a:schemeClr>
                    </a:solidFill>
                  </a:tcPr>
                </a:tc>
              </a:tr>
              <a:tr h="512300">
                <a:tc>
                  <a:txBody>
                    <a:bodyPr/>
                    <a:lstStyle/>
                    <a:p>
                      <a:pPr algn="l"/>
                      <a:r>
                        <a:rPr lang="en-US" sz="1500" dirty="0" err="1" smtClean="0">
                          <a:solidFill>
                            <a:schemeClr val="tx2">
                              <a:lumMod val="50000"/>
                            </a:schemeClr>
                          </a:solidFill>
                          <a:latin typeface="Bookman Old Style" pitchFamily="18" charset="0"/>
                        </a:rPr>
                        <a:t>U.Pry</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rPr>
                        <a:t>11771</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rPr>
                        <a:t>11403</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rPr>
                        <a:t>29.43</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marL="0" algn="l" rtl="0" eaLnBrk="1" latinLnBrk="0" hangingPunct="1"/>
                      <a:r>
                        <a:rPr kumimoji="0" lang="en-IN" sz="1500" kern="1200" dirty="0" smtClean="0">
                          <a:solidFill>
                            <a:schemeClr val="tx2">
                              <a:lumMod val="50000"/>
                            </a:schemeClr>
                          </a:solidFill>
                          <a:latin typeface="Bookman Old Style" pitchFamily="18" charset="0"/>
                          <a:ea typeface="+mn-ea"/>
                          <a:cs typeface="+mn-cs"/>
                        </a:rPr>
                        <a:t>1.17</a:t>
                      </a:r>
                      <a:endParaRPr kumimoji="0" lang="en-IN" sz="1500" kern="1200" dirty="0">
                        <a:solidFill>
                          <a:schemeClr val="tx2">
                            <a:lumMod val="50000"/>
                          </a:schemeClr>
                        </a:solidFill>
                        <a:latin typeface="Bookman Old Style" pitchFamily="18" charset="0"/>
                        <a:ea typeface="+mn-ea"/>
                        <a:cs typeface="+mn-cs"/>
                      </a:endParaRPr>
                    </a:p>
                  </a:txBody>
                  <a:tcPr>
                    <a:solidFill>
                      <a:schemeClr val="accent3">
                        <a:lumMod val="40000"/>
                        <a:lumOff val="60000"/>
                      </a:schemeClr>
                    </a:solidFill>
                  </a:tcPr>
                </a:tc>
                <a:tc>
                  <a:txBody>
                    <a:bodyPr/>
                    <a:lstStyle/>
                    <a:p>
                      <a:pPr marL="0" algn="l" rtl="0" eaLnBrk="1" latinLnBrk="0" hangingPunct="1"/>
                      <a:r>
                        <a:rPr kumimoji="0" lang="en-IN" sz="1500" kern="1200" dirty="0" smtClean="0">
                          <a:solidFill>
                            <a:schemeClr val="tx2">
                              <a:lumMod val="50000"/>
                            </a:schemeClr>
                          </a:solidFill>
                          <a:latin typeface="Bookman Old Style" pitchFamily="18" charset="0"/>
                          <a:ea typeface="+mn-ea"/>
                          <a:cs typeface="+mn-cs"/>
                        </a:rPr>
                        <a:t>38.24</a:t>
                      </a:r>
                      <a:endParaRPr kumimoji="0" lang="en-IN" sz="1500" kern="1200" dirty="0">
                        <a:solidFill>
                          <a:schemeClr val="tx2">
                            <a:lumMod val="50000"/>
                          </a:schemeClr>
                        </a:solidFill>
                        <a:latin typeface="Bookman Old Style" pitchFamily="18" charset="0"/>
                        <a:ea typeface="+mn-ea"/>
                        <a:cs typeface="+mn-cs"/>
                      </a:endParaRPr>
                    </a:p>
                  </a:txBody>
                  <a:tcPr>
                    <a:solidFill>
                      <a:schemeClr val="accent3">
                        <a:lumMod val="40000"/>
                        <a:lumOff val="60000"/>
                      </a:schemeClr>
                    </a:solidFill>
                  </a:tcPr>
                </a:tc>
                <a:tc>
                  <a:txBody>
                    <a:bodyPr/>
                    <a:lstStyle/>
                    <a:p>
                      <a:pPr marL="0" algn="l" rtl="0" eaLnBrk="1" latinLnBrk="0" hangingPunct="1"/>
                      <a:r>
                        <a:rPr kumimoji="0" lang="en-IN" sz="1500" kern="1200" dirty="0" smtClean="0">
                          <a:solidFill>
                            <a:schemeClr val="tx2">
                              <a:lumMod val="50000"/>
                            </a:schemeClr>
                          </a:solidFill>
                          <a:latin typeface="Bookman Old Style" pitchFamily="18" charset="0"/>
                          <a:ea typeface="+mn-ea"/>
                          <a:cs typeface="+mn-cs"/>
                        </a:rPr>
                        <a:t>39.41</a:t>
                      </a:r>
                      <a:endParaRPr kumimoji="0" lang="en-IN" sz="1500" kern="1200" dirty="0">
                        <a:solidFill>
                          <a:schemeClr val="tx2">
                            <a:lumMod val="50000"/>
                          </a:schemeClr>
                        </a:solidFill>
                        <a:latin typeface="Bookman Old Style" pitchFamily="18" charset="0"/>
                        <a:ea typeface="+mn-ea"/>
                        <a:cs typeface="+mn-cs"/>
                      </a:endParaRPr>
                    </a:p>
                  </a:txBody>
                  <a:tcPr>
                    <a:solidFill>
                      <a:schemeClr val="accent3">
                        <a:lumMod val="40000"/>
                        <a:lumOff val="60000"/>
                      </a:schemeClr>
                    </a:solidFill>
                  </a:tcPr>
                </a:tc>
                <a:tc>
                  <a:txBody>
                    <a:bodyPr/>
                    <a:lstStyle/>
                    <a:p>
                      <a:pPr algn="l"/>
                      <a:r>
                        <a:rPr kumimoji="0" lang="en-US" sz="1500" b="1" kern="1200" baseline="0" dirty="0" smtClean="0">
                          <a:solidFill>
                            <a:schemeClr val="tx2">
                              <a:lumMod val="50000"/>
                            </a:schemeClr>
                          </a:solidFill>
                          <a:latin typeface="Bookman Old Style" pitchFamily="18" charset="0"/>
                          <a:ea typeface="Tahoma" pitchFamily="34" charset="0"/>
                          <a:cs typeface="Times New Roman" pitchFamily="18" charset="0"/>
                        </a:rPr>
                        <a:t>36.83 (93.45%)</a:t>
                      </a:r>
                    </a:p>
                  </a:txBody>
                  <a:tcPr>
                    <a:solidFill>
                      <a:schemeClr val="accent3">
                        <a:lumMod val="40000"/>
                        <a:lumOff val="60000"/>
                      </a:schemeClr>
                    </a:solidFill>
                  </a:tcPr>
                </a:tc>
              </a:tr>
              <a:tr h="332616">
                <a:tc>
                  <a:txBody>
                    <a:bodyPr/>
                    <a:lstStyle/>
                    <a:p>
                      <a:pPr marL="0" algn="l" rtl="0" eaLnBrk="1" latinLnBrk="0" hangingPunct="1"/>
                      <a:r>
                        <a:rPr kumimoji="0" lang="en-US" sz="1500" b="1" kern="1200" dirty="0" smtClean="0">
                          <a:solidFill>
                            <a:schemeClr val="tx2">
                              <a:lumMod val="50000"/>
                            </a:schemeClr>
                          </a:solidFill>
                          <a:latin typeface="Bookman Old Style" pitchFamily="18" charset="0"/>
                          <a:ea typeface="+mn-ea"/>
                          <a:cs typeface="+mn-cs"/>
                        </a:rPr>
                        <a:t>Total</a:t>
                      </a:r>
                    </a:p>
                    <a:p>
                      <a:pPr marL="0" algn="l" rtl="0" eaLnBrk="1" latinLnBrk="0" hangingPunct="1"/>
                      <a:endParaRPr kumimoji="0" lang="en-IN" sz="1500" b="1" kern="1200" dirty="0">
                        <a:solidFill>
                          <a:schemeClr val="tx2">
                            <a:lumMod val="50000"/>
                          </a:schemeClr>
                        </a:solidFill>
                        <a:latin typeface="Bookman Old Style" pitchFamily="18" charset="0"/>
                        <a:ea typeface="+mn-ea"/>
                        <a:cs typeface="+mn-cs"/>
                      </a:endParaRPr>
                    </a:p>
                  </a:txBody>
                  <a:tcPr>
                    <a:solidFill>
                      <a:schemeClr val="accent3">
                        <a:lumMod val="40000"/>
                        <a:lumOff val="60000"/>
                      </a:schemeClr>
                    </a:solidFill>
                  </a:tcPr>
                </a:tc>
                <a:tc>
                  <a:txBody>
                    <a:bodyPr/>
                    <a:lstStyle/>
                    <a:p>
                      <a:pPr marL="0" algn="l" rtl="0" eaLnBrk="1" fontAlgn="t" latinLnBrk="0" hangingPunct="1"/>
                      <a:r>
                        <a:rPr kumimoji="0" lang="en-US" sz="1500" b="1" kern="1200" dirty="0" smtClean="0">
                          <a:solidFill>
                            <a:schemeClr val="tx2">
                              <a:lumMod val="50000"/>
                            </a:schemeClr>
                          </a:solidFill>
                          <a:latin typeface="Bookman Old Style" pitchFamily="18" charset="0"/>
                          <a:ea typeface="+mn-ea"/>
                          <a:cs typeface="+mn-cs"/>
                        </a:rPr>
                        <a:t>30423</a:t>
                      </a:r>
                      <a:endParaRPr kumimoji="0" lang="en-US" sz="1500" b="1" kern="1200" dirty="0">
                        <a:solidFill>
                          <a:schemeClr val="tx2">
                            <a:lumMod val="50000"/>
                          </a:schemeClr>
                        </a:solidFill>
                        <a:latin typeface="Bookman Old Style" pitchFamily="18" charset="0"/>
                        <a:ea typeface="+mn-ea"/>
                        <a:cs typeface="+mn-cs"/>
                      </a:endParaRPr>
                    </a:p>
                  </a:txBody>
                  <a:tcPr marL="9525" marR="9525" marT="9525" marB="0">
                    <a:solidFill>
                      <a:schemeClr val="accent3">
                        <a:lumMod val="40000"/>
                        <a:lumOff val="60000"/>
                      </a:schemeClr>
                    </a:solidFill>
                  </a:tcPr>
                </a:tc>
                <a:tc>
                  <a:txBody>
                    <a:bodyPr/>
                    <a:lstStyle/>
                    <a:p>
                      <a:pPr marL="0" algn="l" rtl="0" eaLnBrk="1" fontAlgn="t" latinLnBrk="0" hangingPunct="1"/>
                      <a:r>
                        <a:rPr kumimoji="0" lang="en-US" sz="1500" b="1" kern="1200" dirty="0" smtClean="0">
                          <a:solidFill>
                            <a:schemeClr val="tx2">
                              <a:lumMod val="50000"/>
                            </a:schemeClr>
                          </a:solidFill>
                          <a:latin typeface="Bookman Old Style" pitchFamily="18" charset="0"/>
                          <a:ea typeface="+mn-ea"/>
                          <a:cs typeface="+mn-cs"/>
                        </a:rPr>
                        <a:t>29596</a:t>
                      </a:r>
                      <a:endParaRPr kumimoji="0" lang="en-US" sz="1500" b="1" kern="1200" dirty="0">
                        <a:solidFill>
                          <a:schemeClr val="tx2">
                            <a:lumMod val="50000"/>
                          </a:schemeClr>
                        </a:solidFill>
                        <a:latin typeface="Bookman Old Style" pitchFamily="18" charset="0"/>
                        <a:ea typeface="+mn-ea"/>
                        <a:cs typeface="+mn-cs"/>
                      </a:endParaRPr>
                    </a:p>
                  </a:txBody>
                  <a:tcPr marL="9525" marR="9525" marT="9525" marB="0">
                    <a:solidFill>
                      <a:schemeClr val="accent3">
                        <a:lumMod val="40000"/>
                        <a:lumOff val="60000"/>
                      </a:schemeClr>
                    </a:solidFill>
                  </a:tcPr>
                </a:tc>
                <a:tc>
                  <a:txBody>
                    <a:bodyPr/>
                    <a:lstStyle/>
                    <a:p>
                      <a:pPr marL="0" algn="l" rtl="0" eaLnBrk="1" fontAlgn="t" latinLnBrk="0" hangingPunct="1"/>
                      <a:r>
                        <a:rPr kumimoji="0" lang="en-US" sz="1500" b="1" kern="1200" dirty="0" smtClean="0">
                          <a:solidFill>
                            <a:schemeClr val="tx2">
                              <a:lumMod val="50000"/>
                            </a:schemeClr>
                          </a:solidFill>
                          <a:latin typeface="Bookman Old Style" pitchFamily="18" charset="0"/>
                          <a:ea typeface="+mn-ea"/>
                          <a:cs typeface="+mn-cs"/>
                        </a:rPr>
                        <a:t>76.06</a:t>
                      </a:r>
                      <a:endParaRPr kumimoji="0" lang="en-US" sz="1500" b="1" kern="1200" dirty="0">
                        <a:solidFill>
                          <a:schemeClr val="tx2">
                            <a:lumMod val="50000"/>
                          </a:schemeClr>
                        </a:solidFill>
                        <a:latin typeface="Bookman Old Style" pitchFamily="18" charset="0"/>
                        <a:ea typeface="+mn-ea"/>
                        <a:cs typeface="+mn-cs"/>
                      </a:endParaRPr>
                    </a:p>
                  </a:txBody>
                  <a:tcPr marL="9525" marR="9525" marT="9525" marB="0">
                    <a:solidFill>
                      <a:schemeClr val="accent3">
                        <a:lumMod val="40000"/>
                        <a:lumOff val="60000"/>
                      </a:schemeClr>
                    </a:solidFill>
                  </a:tcPr>
                </a:tc>
                <a:tc>
                  <a:txBody>
                    <a:bodyPr/>
                    <a:lstStyle/>
                    <a:p>
                      <a:pPr marL="0" algn="l" rtl="0" eaLnBrk="1" fontAlgn="t" latinLnBrk="0" hangingPunct="1"/>
                      <a:r>
                        <a:rPr kumimoji="0" lang="en-US" sz="1500" b="1" kern="1200" dirty="0" smtClean="0">
                          <a:solidFill>
                            <a:schemeClr val="tx2">
                              <a:lumMod val="50000"/>
                            </a:schemeClr>
                          </a:solidFill>
                          <a:latin typeface="Bookman Old Style" pitchFamily="18" charset="0"/>
                          <a:ea typeface="+mn-ea"/>
                          <a:cs typeface="+mn-cs"/>
                        </a:rPr>
                        <a:t>3.17</a:t>
                      </a:r>
                      <a:endParaRPr kumimoji="0" lang="en-US" sz="1500" b="1" kern="1200" dirty="0">
                        <a:solidFill>
                          <a:schemeClr val="tx2">
                            <a:lumMod val="50000"/>
                          </a:schemeClr>
                        </a:solidFill>
                        <a:latin typeface="Bookman Old Style" pitchFamily="18" charset="0"/>
                        <a:ea typeface="+mn-ea"/>
                        <a:cs typeface="+mn-cs"/>
                      </a:endParaRPr>
                    </a:p>
                  </a:txBody>
                  <a:tcPr marL="9525" marR="9525" marT="9525" marB="0">
                    <a:solidFill>
                      <a:schemeClr val="accent3">
                        <a:lumMod val="40000"/>
                        <a:lumOff val="60000"/>
                      </a:schemeClr>
                    </a:solidFill>
                  </a:tcPr>
                </a:tc>
                <a:tc>
                  <a:txBody>
                    <a:bodyPr/>
                    <a:lstStyle/>
                    <a:p>
                      <a:pPr marL="0" algn="l" rtl="0" eaLnBrk="1" fontAlgn="t" latinLnBrk="0" hangingPunct="1"/>
                      <a:r>
                        <a:rPr kumimoji="0" lang="en-US" sz="1500" b="1" kern="1200" dirty="0" smtClean="0">
                          <a:solidFill>
                            <a:schemeClr val="tx2">
                              <a:lumMod val="50000"/>
                            </a:schemeClr>
                          </a:solidFill>
                          <a:latin typeface="Bookman Old Style" pitchFamily="18" charset="0"/>
                          <a:ea typeface="+mn-ea"/>
                          <a:cs typeface="+mn-cs"/>
                        </a:rPr>
                        <a:t>94.98</a:t>
                      </a:r>
                      <a:endParaRPr kumimoji="0" lang="en-US" sz="1500" b="1" kern="1200" dirty="0">
                        <a:solidFill>
                          <a:schemeClr val="tx2">
                            <a:lumMod val="50000"/>
                          </a:schemeClr>
                        </a:solidFill>
                        <a:latin typeface="Bookman Old Style" pitchFamily="18" charset="0"/>
                        <a:ea typeface="+mn-ea"/>
                        <a:cs typeface="+mn-cs"/>
                      </a:endParaRPr>
                    </a:p>
                  </a:txBody>
                  <a:tcPr marL="9525" marR="9525" marT="9525" marB="0">
                    <a:solidFill>
                      <a:schemeClr val="accent3">
                        <a:lumMod val="40000"/>
                        <a:lumOff val="60000"/>
                      </a:schemeClr>
                    </a:solidFill>
                  </a:tcPr>
                </a:tc>
                <a:tc>
                  <a:txBody>
                    <a:bodyPr/>
                    <a:lstStyle/>
                    <a:p>
                      <a:pPr marL="0" algn="l" rtl="0" eaLnBrk="1" fontAlgn="t" latinLnBrk="0" hangingPunct="1"/>
                      <a:r>
                        <a:rPr kumimoji="0" lang="en-US" sz="1500" b="1" kern="1200" dirty="0" smtClean="0">
                          <a:solidFill>
                            <a:schemeClr val="tx2">
                              <a:lumMod val="50000"/>
                            </a:schemeClr>
                          </a:solidFill>
                          <a:latin typeface="Bookman Old Style" pitchFamily="18" charset="0"/>
                          <a:ea typeface="+mn-ea"/>
                          <a:cs typeface="+mn-cs"/>
                        </a:rPr>
                        <a:t>98.15</a:t>
                      </a:r>
                      <a:endParaRPr kumimoji="0" lang="en-US" sz="1500" b="1" kern="1200" dirty="0">
                        <a:solidFill>
                          <a:schemeClr val="tx2">
                            <a:lumMod val="50000"/>
                          </a:schemeClr>
                        </a:solidFill>
                        <a:latin typeface="Bookman Old Style" pitchFamily="18" charset="0"/>
                        <a:ea typeface="+mn-ea"/>
                        <a:cs typeface="+mn-cs"/>
                      </a:endParaRPr>
                    </a:p>
                  </a:txBody>
                  <a:tcPr marL="9525" marR="9525" marT="9525" marB="0">
                    <a:solidFill>
                      <a:schemeClr val="accent3">
                        <a:lumMod val="40000"/>
                        <a:lumOff val="60000"/>
                      </a:schemeClr>
                    </a:solidFill>
                  </a:tcPr>
                </a:tc>
                <a:tc>
                  <a:txBody>
                    <a:bodyPr/>
                    <a:lstStyle/>
                    <a:p>
                      <a:pPr marL="0" algn="l" rtl="0" eaLnBrk="1" fontAlgn="t" latinLnBrk="0" hangingPunct="1"/>
                      <a:r>
                        <a:rPr kumimoji="0" lang="en-US" sz="1500" b="1" kern="1200" dirty="0" smtClean="0">
                          <a:solidFill>
                            <a:schemeClr val="tx2">
                              <a:lumMod val="50000"/>
                            </a:schemeClr>
                          </a:solidFill>
                          <a:latin typeface="Bookman Old Style" pitchFamily="18" charset="0"/>
                          <a:ea typeface="+mn-ea"/>
                          <a:cs typeface="+mn-cs"/>
                        </a:rPr>
                        <a:t>92.18 (93.92%)</a:t>
                      </a:r>
                    </a:p>
                    <a:p>
                      <a:pPr marL="0" algn="l" rtl="0" eaLnBrk="1" fontAlgn="t" latinLnBrk="0" hangingPunct="1"/>
                      <a:endParaRPr kumimoji="0" lang="en-US" sz="1500" b="1" kern="1200" dirty="0">
                        <a:solidFill>
                          <a:schemeClr val="tx2">
                            <a:lumMod val="50000"/>
                          </a:schemeClr>
                        </a:solidFill>
                        <a:latin typeface="Bookman Old Style" pitchFamily="18" charset="0"/>
                        <a:ea typeface="+mn-ea"/>
                        <a:cs typeface="+mn-cs"/>
                      </a:endParaRPr>
                    </a:p>
                  </a:txBody>
                  <a:tcPr marL="9525" marR="9525" marT="9525" marB="0">
                    <a:solidFill>
                      <a:schemeClr val="accent3">
                        <a:lumMod val="40000"/>
                        <a:lumOff val="60000"/>
                      </a:schemeClr>
                    </a:solidFill>
                  </a:tcPr>
                </a:tc>
              </a:tr>
            </a:tbl>
          </a:graphicData>
        </a:graphic>
      </p:graphicFrame>
      <p:sp>
        <p:nvSpPr>
          <p:cNvPr id="15401" name="TextBox 4"/>
          <p:cNvSpPr txBox="1">
            <a:spLocks noChangeArrowheads="1"/>
          </p:cNvSpPr>
          <p:nvPr/>
        </p:nvSpPr>
        <p:spPr bwMode="auto">
          <a:xfrm>
            <a:off x="6372200" y="1124744"/>
            <a:ext cx="1828800" cy="323165"/>
          </a:xfrm>
          <a:prstGeom prst="rect">
            <a:avLst/>
          </a:prstGeom>
          <a:noFill/>
          <a:ln w="9525">
            <a:noFill/>
            <a:miter lim="800000"/>
            <a:headEnd/>
            <a:tailEnd/>
          </a:ln>
        </p:spPr>
        <p:txBody>
          <a:bodyPr wrap="square">
            <a:spAutoFit/>
          </a:bodyPr>
          <a:lstStyle/>
          <a:p>
            <a:r>
              <a:rPr lang="en-US" sz="1500" b="1" dirty="0" smtClean="0">
                <a:latin typeface="Bookman Old Style" pitchFamily="18" charset="0"/>
              </a:rPr>
              <a:t>        (</a:t>
            </a:r>
            <a:r>
              <a:rPr lang="en-US" sz="1500" b="1" dirty="0">
                <a:latin typeface="Bookman Old Style" pitchFamily="18" charset="0"/>
              </a:rPr>
              <a:t>Rs. In </a:t>
            </a:r>
            <a:r>
              <a:rPr lang="en-US" sz="1500" b="1" dirty="0" smtClean="0">
                <a:latin typeface="Bookman Old Style" pitchFamily="18" charset="0"/>
              </a:rPr>
              <a:t>Cr.)</a:t>
            </a:r>
            <a:endParaRPr lang="en-IN" sz="1500" b="1" dirty="0">
              <a:latin typeface="Bookman Old Style"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2" y="1052736"/>
            <a:ext cx="8933688" cy="547464"/>
          </a:xfrm>
        </p:spPr>
        <p:txBody>
          <a:bodyPr>
            <a:normAutofit fontScale="90000"/>
          </a:bodyPr>
          <a:lstStyle/>
          <a:p>
            <a:pPr algn="ctr"/>
            <a:r>
              <a:rPr lang="en-IN" sz="2200" b="1" u="sng" dirty="0" smtClean="0">
                <a:solidFill>
                  <a:schemeClr val="accent4">
                    <a:lumMod val="60000"/>
                    <a:lumOff val="40000"/>
                  </a:schemeClr>
                </a:solidFill>
                <a:latin typeface="Bookman Old Style" pitchFamily="18" charset="0"/>
                <a:cs typeface="Times New Roman" pitchFamily="18" charset="0"/>
              </a:rPr>
              <a:t>Budget Allocation &amp; Expenditure on Management Monitoring &amp; Evaluation(MME)  </a:t>
            </a:r>
            <a:r>
              <a:rPr lang="en-IN" sz="2200" b="1" u="sng" dirty="0" err="1" smtClean="0">
                <a:solidFill>
                  <a:schemeClr val="accent4">
                    <a:lumMod val="60000"/>
                    <a:lumOff val="40000"/>
                  </a:schemeClr>
                </a:solidFill>
                <a:latin typeface="Bookman Old Style" pitchFamily="18" charset="0"/>
                <a:cs typeface="Times New Roman" pitchFamily="18" charset="0"/>
              </a:rPr>
              <a:t>upto</a:t>
            </a:r>
            <a:r>
              <a:rPr lang="en-IN" sz="2200" b="1" u="sng" dirty="0" smtClean="0">
                <a:solidFill>
                  <a:schemeClr val="accent4">
                    <a:lumMod val="60000"/>
                    <a:lumOff val="40000"/>
                  </a:schemeClr>
                </a:solidFill>
                <a:latin typeface="Bookman Old Style" pitchFamily="18" charset="0"/>
                <a:cs typeface="Times New Roman" pitchFamily="18" charset="0"/>
              </a:rPr>
              <a:t> 31-03-2019</a:t>
            </a:r>
            <a:r>
              <a:rPr lang="en-US" sz="2200" b="1" dirty="0" smtClean="0">
                <a:latin typeface="Bookman Old Style" pitchFamily="18" charset="0"/>
              </a:rPr>
              <a:t> </a:t>
            </a:r>
            <a:r>
              <a:rPr lang="en-IN" sz="4000" b="1" dirty="0" smtClean="0">
                <a:latin typeface="Constantia" pitchFamily="18" charset="0"/>
              </a:rPr>
              <a:t/>
            </a:r>
            <a:br>
              <a:rPr lang="en-IN" sz="4000" b="1" dirty="0" smtClean="0">
                <a:latin typeface="Constantia" pitchFamily="18" charset="0"/>
              </a:rPr>
            </a:br>
            <a:r>
              <a:rPr lang="en-IN" sz="4400" dirty="0" smtClean="0"/>
              <a:t/>
            </a:r>
            <a:br>
              <a:rPr lang="en-IN" sz="4400" dirty="0" smtClean="0"/>
            </a:br>
            <a:endParaRPr lang="en-IN" dirty="0"/>
          </a:p>
        </p:txBody>
      </p:sp>
      <p:sp>
        <p:nvSpPr>
          <p:cNvPr id="4" name="Slide Number Placeholder 3"/>
          <p:cNvSpPr>
            <a:spLocks noGrp="1"/>
          </p:cNvSpPr>
          <p:nvPr>
            <p:ph type="sldNum" sz="quarter" idx="12"/>
          </p:nvPr>
        </p:nvSpPr>
        <p:spPr/>
        <p:txBody>
          <a:bodyPr/>
          <a:lstStyle/>
          <a:p>
            <a:pPr>
              <a:defRPr/>
            </a:pPr>
            <a:fld id="{C212BD38-98A5-4806-A9FC-8EE783D433BD}" type="slidenum">
              <a:rPr lang="en-US" smtClean="0"/>
              <a:pPr>
                <a:defRPr/>
              </a:pPr>
              <a:t>14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2359118184"/>
              </p:ext>
            </p:extLst>
          </p:nvPr>
        </p:nvGraphicFramePr>
        <p:xfrm>
          <a:off x="251519" y="1571612"/>
          <a:ext cx="8640961" cy="3081524"/>
        </p:xfrm>
        <a:graphic>
          <a:graphicData uri="http://schemas.openxmlformats.org/drawingml/2006/table">
            <a:tbl>
              <a:tblPr firstRow="1" bandRow="1">
                <a:tableStyleId>{5C22544A-7EE6-4342-B048-85BDC9FD1C3A}</a:tableStyleId>
              </a:tblPr>
              <a:tblGrid>
                <a:gridCol w="1219129"/>
                <a:gridCol w="1423100"/>
                <a:gridCol w="1530170"/>
                <a:gridCol w="1530170"/>
                <a:gridCol w="1312889"/>
                <a:gridCol w="1625503"/>
              </a:tblGrid>
              <a:tr h="1371602">
                <a:tc>
                  <a:txBody>
                    <a:bodyPr/>
                    <a:lstStyle/>
                    <a:p>
                      <a:r>
                        <a:rPr lang="en-US" sz="1500" dirty="0" smtClean="0">
                          <a:solidFill>
                            <a:srgbClr val="0070C0"/>
                          </a:solidFill>
                          <a:latin typeface="Bookman Old Style" pitchFamily="18" charset="0"/>
                        </a:rPr>
                        <a:t>Class Category</a:t>
                      </a:r>
                      <a:endParaRPr lang="en-IN" sz="1500" dirty="0">
                        <a:solidFill>
                          <a:srgbClr val="0070C0"/>
                        </a:solidFill>
                        <a:latin typeface="Bookman Old Style" pitchFamily="18" charset="0"/>
                      </a:endParaRPr>
                    </a:p>
                  </a:txBody>
                  <a:tcPr>
                    <a:solidFill>
                      <a:schemeClr val="accent2">
                        <a:lumMod val="60000"/>
                        <a:lumOff val="40000"/>
                      </a:schemeClr>
                    </a:solidFill>
                  </a:tcPr>
                </a:tc>
                <a:tc>
                  <a:txBody>
                    <a:bodyPr/>
                    <a:lstStyle/>
                    <a:p>
                      <a:pPr algn="ctr"/>
                      <a:r>
                        <a:rPr kumimoji="0" lang="en-US" sz="1500" b="1" kern="1200" dirty="0" smtClean="0">
                          <a:solidFill>
                            <a:srgbClr val="0070C0"/>
                          </a:solidFill>
                          <a:latin typeface="Bookman Old Style" pitchFamily="18" charset="0"/>
                          <a:ea typeface="+mn-ea"/>
                          <a:cs typeface="+mn-cs"/>
                        </a:rPr>
                        <a:t>Approved Budget               (100% Centrally sponsored)</a:t>
                      </a:r>
                      <a:endParaRPr kumimoji="0" lang="en-IN" sz="1500" b="1" kern="1200" dirty="0">
                        <a:solidFill>
                          <a:srgbClr val="0070C0"/>
                        </a:solidFill>
                        <a:latin typeface="Bookman Old Style" pitchFamily="18" charset="0"/>
                        <a:ea typeface="+mn-ea"/>
                        <a:cs typeface="+mn-cs"/>
                      </a:endParaRPr>
                    </a:p>
                  </a:txBody>
                  <a:tcPr>
                    <a:solidFill>
                      <a:schemeClr val="accent2">
                        <a:lumMod val="60000"/>
                        <a:lumOff val="40000"/>
                      </a:schemeClr>
                    </a:solidFill>
                  </a:tcPr>
                </a:tc>
                <a:tc>
                  <a:txBody>
                    <a:bodyPr/>
                    <a:lstStyle/>
                    <a:p>
                      <a:r>
                        <a:rPr kumimoji="0" lang="en-US" sz="1500" b="1" kern="1200" dirty="0" smtClean="0">
                          <a:solidFill>
                            <a:srgbClr val="0070C0"/>
                          </a:solidFill>
                          <a:latin typeface="Bookman Old Style" pitchFamily="18" charset="0"/>
                          <a:ea typeface="+mn-ea"/>
                          <a:cs typeface="+mn-cs"/>
                        </a:rPr>
                        <a:t>Unspent Balance of last year (CS)</a:t>
                      </a:r>
                      <a:endParaRPr kumimoji="0" lang="en-IN" sz="1500" b="1" kern="1200" dirty="0">
                        <a:solidFill>
                          <a:srgbClr val="0070C0"/>
                        </a:solidFill>
                        <a:latin typeface="Bookman Old Style" pitchFamily="18" charset="0"/>
                        <a:ea typeface="+mn-ea"/>
                        <a:cs typeface="+mn-cs"/>
                      </a:endParaRPr>
                    </a:p>
                  </a:txBody>
                  <a:tcPr>
                    <a:solidFill>
                      <a:schemeClr val="accent2">
                        <a:lumMod val="60000"/>
                        <a:lumOff val="40000"/>
                      </a:schemeClr>
                    </a:solidFill>
                  </a:tcPr>
                </a:tc>
                <a:tc>
                  <a:txBody>
                    <a:bodyPr/>
                    <a:lstStyle/>
                    <a:p>
                      <a:r>
                        <a:rPr lang="en-US" sz="1500" dirty="0" smtClean="0">
                          <a:solidFill>
                            <a:srgbClr val="0070C0"/>
                          </a:solidFill>
                          <a:latin typeface="Bookman Old Style" pitchFamily="18" charset="0"/>
                        </a:rPr>
                        <a:t>Released Amount (CS)</a:t>
                      </a:r>
                      <a:endParaRPr lang="en-IN" sz="1500" dirty="0">
                        <a:solidFill>
                          <a:srgbClr val="0070C0"/>
                        </a:solidFill>
                        <a:latin typeface="Bookman Old Style" pitchFamily="18" charset="0"/>
                      </a:endParaRPr>
                    </a:p>
                  </a:txBody>
                  <a:tcPr>
                    <a:solidFill>
                      <a:schemeClr val="accent2">
                        <a:lumMod val="60000"/>
                        <a:lumOff val="40000"/>
                      </a:schemeClr>
                    </a:solidFill>
                  </a:tcPr>
                </a:tc>
                <a:tc>
                  <a:txBody>
                    <a:bodyPr/>
                    <a:lstStyle/>
                    <a:p>
                      <a:r>
                        <a:rPr lang="en-US" sz="1500" dirty="0" smtClean="0">
                          <a:solidFill>
                            <a:srgbClr val="0070C0"/>
                          </a:solidFill>
                          <a:latin typeface="Bookman Old Style" pitchFamily="18" charset="0"/>
                        </a:rPr>
                        <a:t>Total (CS)</a:t>
                      </a:r>
                      <a:endParaRPr lang="en-IN" sz="1500" dirty="0">
                        <a:solidFill>
                          <a:srgbClr val="0070C0"/>
                        </a:solidFill>
                        <a:latin typeface="Bookman Old Style" pitchFamily="18" charset="0"/>
                      </a:endParaRPr>
                    </a:p>
                  </a:txBody>
                  <a:tcPr>
                    <a:solidFill>
                      <a:schemeClr val="accent2">
                        <a:lumMod val="60000"/>
                        <a:lumOff val="40000"/>
                      </a:schemeClr>
                    </a:solidFill>
                  </a:tcPr>
                </a:tc>
                <a:tc>
                  <a:txBody>
                    <a:bodyPr/>
                    <a:lstStyle/>
                    <a:p>
                      <a:r>
                        <a:rPr lang="en-US" sz="1500" dirty="0" smtClean="0">
                          <a:solidFill>
                            <a:srgbClr val="0070C0"/>
                          </a:solidFill>
                          <a:latin typeface="Bookman Old Style" pitchFamily="18" charset="0"/>
                        </a:rPr>
                        <a:t>Expenditure</a:t>
                      </a:r>
                      <a:endParaRPr lang="en-IN" sz="1500" dirty="0">
                        <a:solidFill>
                          <a:srgbClr val="0070C0"/>
                        </a:solidFill>
                        <a:latin typeface="Bookman Old Style" pitchFamily="18" charset="0"/>
                      </a:endParaRPr>
                    </a:p>
                  </a:txBody>
                  <a:tcPr>
                    <a:solidFill>
                      <a:schemeClr val="accent2">
                        <a:lumMod val="60000"/>
                        <a:lumOff val="40000"/>
                      </a:schemeClr>
                    </a:solidFill>
                  </a:tcPr>
                </a:tc>
              </a:tr>
              <a:tr h="557794">
                <a:tc>
                  <a:txBody>
                    <a:bodyPr/>
                    <a:lstStyle/>
                    <a:p>
                      <a:r>
                        <a:rPr lang="en-US" sz="1500" dirty="0" smtClean="0">
                          <a:solidFill>
                            <a:srgbClr val="002060"/>
                          </a:solidFill>
                          <a:latin typeface="Bookman Old Style" pitchFamily="18" charset="0"/>
                        </a:rPr>
                        <a:t>Primary</a:t>
                      </a:r>
                      <a:endParaRPr lang="en-IN" sz="1500" dirty="0">
                        <a:solidFill>
                          <a:srgbClr val="002060"/>
                        </a:solidFill>
                        <a:latin typeface="Bookman Old Style" pitchFamily="18" charset="0"/>
                      </a:endParaRPr>
                    </a:p>
                  </a:txBody>
                  <a:tcPr/>
                </a:tc>
                <a:tc>
                  <a:txBody>
                    <a:bodyPr/>
                    <a:lstStyle/>
                    <a:p>
                      <a:pPr algn="r"/>
                      <a:r>
                        <a:rPr lang="en-IN" sz="1500" dirty="0" smtClean="0">
                          <a:solidFill>
                            <a:srgbClr val="002060"/>
                          </a:solidFill>
                          <a:latin typeface="Bookman Old Style" pitchFamily="18" charset="0"/>
                        </a:rPr>
                        <a:t>1.37</a:t>
                      </a:r>
                      <a:endParaRPr lang="en-IN" sz="1500" dirty="0">
                        <a:solidFill>
                          <a:srgbClr val="002060"/>
                        </a:solidFill>
                        <a:latin typeface="Bookman Old Style" pitchFamily="18" charset="0"/>
                      </a:endParaRPr>
                    </a:p>
                  </a:txBody>
                  <a:tcPr/>
                </a:tc>
                <a:tc>
                  <a:txBody>
                    <a:bodyPr/>
                    <a:lstStyle/>
                    <a:p>
                      <a:pPr algn="r"/>
                      <a:r>
                        <a:rPr lang="en-IN" sz="1500" dirty="0" smtClean="0">
                          <a:solidFill>
                            <a:srgbClr val="002060"/>
                          </a:solidFill>
                          <a:latin typeface="Bookman Old Style" pitchFamily="18" charset="0"/>
                        </a:rPr>
                        <a:t>0.66</a:t>
                      </a:r>
                      <a:endParaRPr lang="en-IN" sz="1500" dirty="0">
                        <a:solidFill>
                          <a:srgbClr val="002060"/>
                        </a:solidFill>
                        <a:latin typeface="Bookman Old Style" pitchFamily="18" charset="0"/>
                      </a:endParaRPr>
                    </a:p>
                  </a:txBody>
                  <a:tcPr/>
                </a:tc>
                <a:tc>
                  <a:txBody>
                    <a:bodyPr/>
                    <a:lstStyle/>
                    <a:p>
                      <a:pPr marL="0" algn="r" rtl="0" eaLnBrk="1" latinLnBrk="0" hangingPunct="1"/>
                      <a:r>
                        <a:rPr kumimoji="0" lang="en-IN" sz="1500" kern="1200" dirty="0" smtClean="0">
                          <a:solidFill>
                            <a:srgbClr val="002060"/>
                          </a:solidFill>
                          <a:latin typeface="Bookman Old Style" pitchFamily="18" charset="0"/>
                          <a:ea typeface="+mn-ea"/>
                          <a:cs typeface="+mn-cs"/>
                        </a:rPr>
                        <a:t>0.799</a:t>
                      </a:r>
                    </a:p>
                  </a:txBody>
                  <a:tcPr/>
                </a:tc>
                <a:tc>
                  <a:txBody>
                    <a:bodyPr/>
                    <a:lstStyle/>
                    <a:p>
                      <a:pPr algn="r"/>
                      <a:r>
                        <a:rPr lang="en-IN" sz="1500" dirty="0" smtClean="0">
                          <a:solidFill>
                            <a:srgbClr val="002060"/>
                          </a:solidFill>
                          <a:latin typeface="Bookman Old Style" pitchFamily="18" charset="0"/>
                        </a:rPr>
                        <a:t>1.45</a:t>
                      </a:r>
                      <a:endParaRPr lang="en-IN" sz="1500" dirty="0">
                        <a:solidFill>
                          <a:srgbClr val="002060"/>
                        </a:solidFill>
                        <a:latin typeface="Bookman Old Style" pitchFamily="18" charset="0"/>
                      </a:endParaRPr>
                    </a:p>
                  </a:txBody>
                  <a:tcPr/>
                </a:tc>
                <a:tc>
                  <a:txBody>
                    <a:bodyPr/>
                    <a:lstStyle/>
                    <a:p>
                      <a:pPr algn="r"/>
                      <a:r>
                        <a:rPr lang="en-US" sz="1500" b="1" dirty="0" smtClean="0">
                          <a:solidFill>
                            <a:srgbClr val="002060"/>
                          </a:solidFill>
                          <a:latin typeface="Bookman Old Style" pitchFamily="18" charset="0"/>
                        </a:rPr>
                        <a:t>0.58</a:t>
                      </a:r>
                    </a:p>
                    <a:p>
                      <a:pPr algn="r"/>
                      <a:r>
                        <a:rPr lang="en-US" sz="1500" b="1" dirty="0" smtClean="0">
                          <a:solidFill>
                            <a:srgbClr val="002060"/>
                          </a:solidFill>
                          <a:latin typeface="Bookman Old Style" pitchFamily="18" charset="0"/>
                        </a:rPr>
                        <a:t>(40%)</a:t>
                      </a:r>
                      <a:endParaRPr lang="en-IN" sz="1500" b="1" dirty="0">
                        <a:solidFill>
                          <a:srgbClr val="002060"/>
                        </a:solidFill>
                        <a:latin typeface="Bookman Old Style" pitchFamily="18" charset="0"/>
                      </a:endParaRPr>
                    </a:p>
                  </a:txBody>
                  <a:tcPr/>
                </a:tc>
              </a:tr>
              <a:tr h="576064">
                <a:tc>
                  <a:txBody>
                    <a:bodyPr/>
                    <a:lstStyle/>
                    <a:p>
                      <a:r>
                        <a:rPr lang="en-US" sz="1500" dirty="0" err="1" smtClean="0">
                          <a:solidFill>
                            <a:srgbClr val="002060"/>
                          </a:solidFill>
                          <a:latin typeface="Bookman Old Style" pitchFamily="18" charset="0"/>
                        </a:rPr>
                        <a:t>U.Primary</a:t>
                      </a:r>
                      <a:endParaRPr lang="en-IN" sz="1500" dirty="0">
                        <a:solidFill>
                          <a:srgbClr val="002060"/>
                        </a:solidFill>
                        <a:latin typeface="Bookman Old Style" pitchFamily="18" charset="0"/>
                      </a:endParaRPr>
                    </a:p>
                  </a:txBody>
                  <a:tcPr/>
                </a:tc>
                <a:tc>
                  <a:txBody>
                    <a:bodyPr/>
                    <a:lstStyle/>
                    <a:p>
                      <a:pPr algn="r"/>
                      <a:r>
                        <a:rPr lang="en-IN" sz="1500" dirty="0" smtClean="0">
                          <a:solidFill>
                            <a:srgbClr val="002060"/>
                          </a:solidFill>
                          <a:latin typeface="Bookman Old Style" pitchFamily="18" charset="0"/>
                        </a:rPr>
                        <a:t>1.17</a:t>
                      </a:r>
                      <a:endParaRPr lang="en-IN" sz="1500" dirty="0">
                        <a:solidFill>
                          <a:srgbClr val="002060"/>
                        </a:solidFill>
                        <a:latin typeface="Bookman Old Style" pitchFamily="18" charset="0"/>
                      </a:endParaRPr>
                    </a:p>
                  </a:txBody>
                  <a:tcPr/>
                </a:tc>
                <a:tc>
                  <a:txBody>
                    <a:bodyPr/>
                    <a:lstStyle/>
                    <a:p>
                      <a:pPr algn="r"/>
                      <a:r>
                        <a:rPr lang="en-IN" sz="1500" dirty="0" smtClean="0">
                          <a:solidFill>
                            <a:srgbClr val="002060"/>
                          </a:solidFill>
                          <a:latin typeface="Bookman Old Style" pitchFamily="18" charset="0"/>
                        </a:rPr>
                        <a:t>0.49</a:t>
                      </a:r>
                      <a:endParaRPr lang="en-IN" sz="1500" dirty="0">
                        <a:solidFill>
                          <a:srgbClr val="002060"/>
                        </a:solidFill>
                        <a:latin typeface="Bookman Old Style" pitchFamily="18" charset="0"/>
                      </a:endParaRPr>
                    </a:p>
                  </a:txBody>
                  <a:tcPr/>
                </a:tc>
                <a:tc>
                  <a:txBody>
                    <a:bodyPr/>
                    <a:lstStyle/>
                    <a:p>
                      <a:pPr marL="0" algn="r" rtl="0" eaLnBrk="1" latinLnBrk="0" hangingPunct="1"/>
                      <a:r>
                        <a:rPr kumimoji="0" lang="en-US" sz="1500" kern="1200" dirty="0" smtClean="0">
                          <a:solidFill>
                            <a:srgbClr val="002060"/>
                          </a:solidFill>
                          <a:latin typeface="Bookman Old Style" pitchFamily="18" charset="0"/>
                          <a:ea typeface="+mn-ea"/>
                          <a:cs typeface="+mn-cs"/>
                        </a:rPr>
                        <a:t>0.69</a:t>
                      </a:r>
                      <a:endParaRPr kumimoji="0" lang="en-IN" sz="1500" kern="1200" dirty="0" smtClean="0">
                        <a:solidFill>
                          <a:srgbClr val="002060"/>
                        </a:solidFill>
                        <a:latin typeface="Bookman Old Style" pitchFamily="18" charset="0"/>
                        <a:ea typeface="+mn-ea"/>
                        <a:cs typeface="+mn-cs"/>
                      </a:endParaRPr>
                    </a:p>
                  </a:txBody>
                  <a:tcPr/>
                </a:tc>
                <a:tc>
                  <a:txBody>
                    <a:bodyPr/>
                    <a:lstStyle/>
                    <a:p>
                      <a:pPr algn="r"/>
                      <a:r>
                        <a:rPr lang="en-IN" sz="1500" dirty="0" smtClean="0">
                          <a:solidFill>
                            <a:srgbClr val="002060"/>
                          </a:solidFill>
                          <a:latin typeface="Bookman Old Style" pitchFamily="18" charset="0"/>
                        </a:rPr>
                        <a:t>1.18</a:t>
                      </a:r>
                      <a:endParaRPr lang="en-IN" sz="1500" dirty="0">
                        <a:solidFill>
                          <a:srgbClr val="002060"/>
                        </a:solidFill>
                        <a:latin typeface="Bookman Old Style" pitchFamily="18" charset="0"/>
                      </a:endParaRPr>
                    </a:p>
                  </a:txBody>
                  <a:tcPr/>
                </a:tc>
                <a:tc>
                  <a:txBody>
                    <a:bodyPr/>
                    <a:lstStyle/>
                    <a:p>
                      <a:pPr algn="r"/>
                      <a:r>
                        <a:rPr lang="en-US" sz="1500" b="1" dirty="0" smtClean="0">
                          <a:solidFill>
                            <a:srgbClr val="002060"/>
                          </a:solidFill>
                          <a:latin typeface="Bookman Old Style" pitchFamily="18" charset="0"/>
                        </a:rPr>
                        <a:t> 0.45</a:t>
                      </a:r>
                    </a:p>
                    <a:p>
                      <a:pPr algn="r"/>
                      <a:r>
                        <a:rPr lang="en-US" sz="1500" b="1" dirty="0" smtClean="0">
                          <a:solidFill>
                            <a:srgbClr val="002060"/>
                          </a:solidFill>
                          <a:latin typeface="Bookman Old Style" pitchFamily="18" charset="0"/>
                        </a:rPr>
                        <a:t>(38.14%)</a:t>
                      </a:r>
                      <a:endParaRPr lang="en-IN" sz="1500" b="1" dirty="0">
                        <a:solidFill>
                          <a:srgbClr val="002060"/>
                        </a:solidFill>
                        <a:latin typeface="Bookman Old Style" pitchFamily="18" charset="0"/>
                      </a:endParaRPr>
                    </a:p>
                  </a:txBody>
                  <a:tcPr/>
                </a:tc>
              </a:tr>
              <a:tr h="576064">
                <a:tc>
                  <a:txBody>
                    <a:bodyPr/>
                    <a:lstStyle/>
                    <a:p>
                      <a:r>
                        <a:rPr lang="en-US" sz="1500" b="1" dirty="0" smtClean="0">
                          <a:solidFill>
                            <a:srgbClr val="002060"/>
                          </a:solidFill>
                          <a:latin typeface="Bookman Old Style" pitchFamily="18" charset="0"/>
                        </a:rPr>
                        <a:t>Total</a:t>
                      </a:r>
                      <a:endParaRPr lang="en-IN" sz="1500" b="1" dirty="0">
                        <a:solidFill>
                          <a:srgbClr val="002060"/>
                        </a:solidFill>
                        <a:latin typeface="Bookman Old Style" pitchFamily="18" charset="0"/>
                      </a:endParaRPr>
                    </a:p>
                  </a:txBody>
                  <a:tcPr/>
                </a:tc>
                <a:tc>
                  <a:txBody>
                    <a:bodyPr/>
                    <a:lstStyle/>
                    <a:p>
                      <a:pPr algn="r"/>
                      <a:r>
                        <a:rPr lang="en-IN" sz="1500" b="1" dirty="0" smtClean="0">
                          <a:solidFill>
                            <a:srgbClr val="002060"/>
                          </a:solidFill>
                          <a:latin typeface="Bookman Old Style" pitchFamily="18" charset="0"/>
                        </a:rPr>
                        <a:t>2.54</a:t>
                      </a:r>
                      <a:endParaRPr lang="en-IN" sz="1500" b="1" dirty="0">
                        <a:solidFill>
                          <a:srgbClr val="002060"/>
                        </a:solidFill>
                        <a:latin typeface="Bookman Old Style" pitchFamily="18" charset="0"/>
                      </a:endParaRPr>
                    </a:p>
                  </a:txBody>
                  <a:tcPr/>
                </a:tc>
                <a:tc>
                  <a:txBody>
                    <a:bodyPr/>
                    <a:lstStyle/>
                    <a:p>
                      <a:pPr marL="0" algn="r" rtl="0" eaLnBrk="1" latinLnBrk="0" hangingPunct="1"/>
                      <a:r>
                        <a:rPr kumimoji="0" lang="en-IN" sz="1500" b="1" kern="1200" dirty="0" smtClean="0">
                          <a:solidFill>
                            <a:srgbClr val="002060"/>
                          </a:solidFill>
                          <a:latin typeface="Bookman Old Style" pitchFamily="18" charset="0"/>
                          <a:ea typeface="+mn-ea"/>
                          <a:cs typeface="+mn-cs"/>
                        </a:rPr>
                        <a:t>1.15</a:t>
                      </a:r>
                    </a:p>
                  </a:txBody>
                  <a:tcPr/>
                </a:tc>
                <a:tc>
                  <a:txBody>
                    <a:bodyPr/>
                    <a:lstStyle/>
                    <a:p>
                      <a:pPr algn="r"/>
                      <a:r>
                        <a:rPr lang="en-IN" sz="1500" b="1" dirty="0" smtClean="0">
                          <a:solidFill>
                            <a:srgbClr val="002060"/>
                          </a:solidFill>
                          <a:latin typeface="Bookman Old Style" pitchFamily="18" charset="0"/>
                        </a:rPr>
                        <a:t>1.48</a:t>
                      </a:r>
                      <a:endParaRPr lang="en-IN" sz="1500" b="1" dirty="0">
                        <a:solidFill>
                          <a:srgbClr val="002060"/>
                        </a:solidFill>
                        <a:latin typeface="Bookman Old Style" pitchFamily="18" charset="0"/>
                      </a:endParaRPr>
                    </a:p>
                  </a:txBody>
                  <a:tcPr/>
                </a:tc>
                <a:tc>
                  <a:txBody>
                    <a:bodyPr/>
                    <a:lstStyle/>
                    <a:p>
                      <a:pPr algn="r"/>
                      <a:r>
                        <a:rPr lang="en-IN" sz="1500" b="1" dirty="0" smtClean="0">
                          <a:solidFill>
                            <a:srgbClr val="002060"/>
                          </a:solidFill>
                          <a:latin typeface="Bookman Old Style" pitchFamily="18" charset="0"/>
                        </a:rPr>
                        <a:t>2.63</a:t>
                      </a:r>
                      <a:endParaRPr lang="en-IN" sz="1500" b="1" dirty="0">
                        <a:solidFill>
                          <a:srgbClr val="002060"/>
                        </a:solidFill>
                        <a:latin typeface="Bookman Old Style" pitchFamily="18" charset="0"/>
                      </a:endParaRPr>
                    </a:p>
                  </a:txBody>
                  <a:tcPr/>
                </a:tc>
                <a:tc>
                  <a:txBody>
                    <a:bodyPr/>
                    <a:lstStyle/>
                    <a:p>
                      <a:pPr algn="r"/>
                      <a:r>
                        <a:rPr lang="en-US" sz="1500" b="1" dirty="0" smtClean="0">
                          <a:solidFill>
                            <a:srgbClr val="002060"/>
                          </a:solidFill>
                          <a:latin typeface="Bookman Old Style" pitchFamily="18" charset="0"/>
                        </a:rPr>
                        <a:t>1.03</a:t>
                      </a:r>
                    </a:p>
                    <a:p>
                      <a:pPr algn="r"/>
                      <a:r>
                        <a:rPr lang="en-US" sz="1500" b="1" dirty="0" smtClean="0">
                          <a:solidFill>
                            <a:srgbClr val="002060"/>
                          </a:solidFill>
                          <a:latin typeface="Bookman Old Style" pitchFamily="18" charset="0"/>
                        </a:rPr>
                        <a:t>(39.16%)</a:t>
                      </a:r>
                      <a:endParaRPr lang="en-IN" sz="1500" b="1" dirty="0">
                        <a:solidFill>
                          <a:srgbClr val="002060"/>
                        </a:solidFill>
                        <a:latin typeface="Bookman Old Style" pitchFamily="18" charset="0"/>
                      </a:endParaRPr>
                    </a:p>
                  </a:txBody>
                  <a:tcPr/>
                </a:tc>
              </a:tr>
            </a:tbl>
          </a:graphicData>
        </a:graphic>
      </p:graphicFrame>
      <p:sp>
        <p:nvSpPr>
          <p:cNvPr id="7" name="TextBox 6"/>
          <p:cNvSpPr txBox="1"/>
          <p:nvPr/>
        </p:nvSpPr>
        <p:spPr>
          <a:xfrm>
            <a:off x="7010400" y="1066801"/>
            <a:ext cx="1752600" cy="677108"/>
          </a:xfrm>
          <a:prstGeom prst="rect">
            <a:avLst/>
          </a:prstGeom>
          <a:noFill/>
        </p:spPr>
        <p:txBody>
          <a:bodyPr wrap="square" rtlCol="0">
            <a:spAutoFit/>
          </a:bodyPr>
          <a:lstStyle/>
          <a:p>
            <a:r>
              <a:rPr lang="en-US" sz="2000" b="1" dirty="0" smtClean="0">
                <a:latin typeface="Bookman Old Style" pitchFamily="18" charset="0"/>
              </a:rPr>
              <a:t>(Rs. In Cr.)</a:t>
            </a:r>
          </a:p>
          <a:p>
            <a:endParaRPr lang="en-IN" dirty="0"/>
          </a:p>
        </p:txBody>
      </p:sp>
      <p:sp>
        <p:nvSpPr>
          <p:cNvPr id="8" name="TextBox 7"/>
          <p:cNvSpPr txBox="1"/>
          <p:nvPr/>
        </p:nvSpPr>
        <p:spPr>
          <a:xfrm>
            <a:off x="0" y="5943600"/>
            <a:ext cx="9144000" cy="1200329"/>
          </a:xfrm>
          <a:prstGeom prst="rect">
            <a:avLst/>
          </a:prstGeom>
          <a:noFill/>
        </p:spPr>
        <p:txBody>
          <a:bodyPr wrap="square" rtlCol="0">
            <a:spAutoFit/>
          </a:bodyPr>
          <a:lstStyle/>
          <a:p>
            <a:endParaRPr lang="en-US" b="1" dirty="0" smtClean="0">
              <a:solidFill>
                <a:schemeClr val="accent4">
                  <a:lumMod val="60000"/>
                  <a:lumOff val="40000"/>
                </a:schemeClr>
              </a:solidFill>
            </a:endParaRPr>
          </a:p>
          <a:p>
            <a:pPr>
              <a:buFont typeface="Arial" pitchFamily="34" charset="0"/>
              <a:buChar char="•"/>
            </a:pPr>
            <a:endParaRPr lang="en-US" dirty="0" smtClean="0"/>
          </a:p>
          <a:p>
            <a:pPr>
              <a:buFont typeface="Arial" pitchFamily="34" charset="0"/>
              <a:buChar char="•"/>
            </a:pPr>
            <a:endParaRPr lang="en-US" dirty="0" smtClean="0"/>
          </a:p>
          <a:p>
            <a:endParaRPr lang="en-IN"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2" y="304800"/>
            <a:ext cx="8933688" cy="891952"/>
          </a:xfrm>
        </p:spPr>
        <p:txBody>
          <a:bodyPr>
            <a:noAutofit/>
          </a:bodyPr>
          <a:lstStyle/>
          <a:p>
            <a:pPr algn="ctr"/>
            <a:r>
              <a:rPr lang="en-IN" sz="2000" b="1" u="sng" dirty="0" smtClean="0">
                <a:solidFill>
                  <a:schemeClr val="accent4">
                    <a:lumMod val="60000"/>
                    <a:lumOff val="40000"/>
                  </a:schemeClr>
                </a:solidFill>
                <a:latin typeface="Bookman Old Style" pitchFamily="18" charset="0"/>
                <a:cs typeface="Times New Roman" pitchFamily="18" charset="0"/>
              </a:rPr>
              <a:t>Budget Allocation &amp; Expenditure on Transportation Cost </a:t>
            </a:r>
            <a:r>
              <a:rPr lang="en-IN" sz="2000" b="1" u="sng" dirty="0" err="1" smtClean="0">
                <a:solidFill>
                  <a:schemeClr val="accent4">
                    <a:lumMod val="60000"/>
                    <a:lumOff val="40000"/>
                  </a:schemeClr>
                </a:solidFill>
                <a:latin typeface="Bookman Old Style" pitchFamily="18" charset="0"/>
                <a:cs typeface="Times New Roman" pitchFamily="18" charset="0"/>
              </a:rPr>
              <a:t>upto</a:t>
            </a:r>
            <a:r>
              <a:rPr lang="en-IN" sz="2000" b="1" u="sng" dirty="0" smtClean="0">
                <a:solidFill>
                  <a:schemeClr val="accent4">
                    <a:lumMod val="60000"/>
                    <a:lumOff val="40000"/>
                  </a:schemeClr>
                </a:solidFill>
                <a:latin typeface="Bookman Old Style" pitchFamily="18" charset="0"/>
                <a:cs typeface="Times New Roman" pitchFamily="18" charset="0"/>
              </a:rPr>
              <a:t>  31-03-2019</a:t>
            </a:r>
            <a:r>
              <a:rPr lang="en-IN" sz="3600" dirty="0" smtClean="0">
                <a:latin typeface="Lucida Bright" pitchFamily="18" charset="0"/>
              </a:rPr>
              <a:t/>
            </a:r>
            <a:br>
              <a:rPr lang="en-IN" sz="3600" dirty="0" smtClean="0">
                <a:latin typeface="Lucida Bright" pitchFamily="18" charset="0"/>
              </a:rPr>
            </a:br>
            <a:endParaRPr lang="en-IN" sz="3600" dirty="0">
              <a:latin typeface="Lucida Bright" pitchFamily="18" charset="0"/>
            </a:endParaRPr>
          </a:p>
        </p:txBody>
      </p:sp>
      <p:sp>
        <p:nvSpPr>
          <p:cNvPr id="4" name="Slide Number Placeholder 3"/>
          <p:cNvSpPr>
            <a:spLocks noGrp="1"/>
          </p:cNvSpPr>
          <p:nvPr>
            <p:ph type="sldNum" sz="quarter" idx="12"/>
          </p:nvPr>
        </p:nvSpPr>
        <p:spPr/>
        <p:txBody>
          <a:bodyPr/>
          <a:lstStyle/>
          <a:p>
            <a:pPr>
              <a:defRPr/>
            </a:pPr>
            <a:fld id="{C212BD38-98A5-4806-A9FC-8EE783D433BD}" type="slidenum">
              <a:rPr lang="en-US" smtClean="0"/>
              <a:pPr>
                <a:defRPr/>
              </a:pPr>
              <a:t>15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2148049330"/>
              </p:ext>
            </p:extLst>
          </p:nvPr>
        </p:nvGraphicFramePr>
        <p:xfrm>
          <a:off x="251520" y="1720909"/>
          <a:ext cx="8784976" cy="2850583"/>
        </p:xfrm>
        <a:graphic>
          <a:graphicData uri="http://schemas.openxmlformats.org/drawingml/2006/table">
            <a:tbl>
              <a:tblPr firstRow="1" bandRow="1">
                <a:tableStyleId>{5C22544A-7EE6-4342-B048-85BDC9FD1C3A}</a:tableStyleId>
              </a:tblPr>
              <a:tblGrid>
                <a:gridCol w="1338878"/>
                <a:gridCol w="1920684"/>
                <a:gridCol w="1628581"/>
                <a:gridCol w="1274541"/>
                <a:gridCol w="1132926"/>
                <a:gridCol w="1489366"/>
              </a:tblGrid>
              <a:tr h="1098491">
                <a:tc>
                  <a:txBody>
                    <a:bodyPr/>
                    <a:lstStyle/>
                    <a:p>
                      <a:r>
                        <a:rPr lang="en-US" sz="1500" dirty="0" smtClean="0">
                          <a:solidFill>
                            <a:srgbClr val="0070C0"/>
                          </a:solidFill>
                          <a:latin typeface="Bookman Old Style" pitchFamily="18" charset="0"/>
                        </a:rPr>
                        <a:t>Class Category</a:t>
                      </a:r>
                      <a:endParaRPr lang="en-IN" sz="1500" dirty="0">
                        <a:solidFill>
                          <a:srgbClr val="0070C0"/>
                        </a:solidFill>
                        <a:latin typeface="Bookman Old Style" pitchFamily="18" charset="0"/>
                      </a:endParaRPr>
                    </a:p>
                  </a:txBody>
                  <a:tcPr>
                    <a:solidFill>
                      <a:schemeClr val="accent2">
                        <a:lumMod val="60000"/>
                        <a:lumOff val="40000"/>
                      </a:schemeClr>
                    </a:solidFill>
                  </a:tcPr>
                </a:tc>
                <a:tc>
                  <a:txBody>
                    <a:bodyPr/>
                    <a:lstStyle/>
                    <a:p>
                      <a:pPr algn="ctr"/>
                      <a:r>
                        <a:rPr kumimoji="0" lang="en-US" sz="1500" b="1" kern="1200" dirty="0" smtClean="0">
                          <a:solidFill>
                            <a:srgbClr val="0070C0"/>
                          </a:solidFill>
                          <a:latin typeface="Bookman Old Style" pitchFamily="18" charset="0"/>
                          <a:ea typeface="+mn-ea"/>
                          <a:cs typeface="+mn-cs"/>
                        </a:rPr>
                        <a:t>Approved Budget               (100% Centrally sponsored)</a:t>
                      </a:r>
                      <a:endParaRPr kumimoji="0" lang="en-IN" sz="1500" b="1" kern="1200" dirty="0">
                        <a:solidFill>
                          <a:srgbClr val="0070C0"/>
                        </a:solidFill>
                        <a:latin typeface="Bookman Old Style" pitchFamily="18" charset="0"/>
                        <a:ea typeface="+mn-ea"/>
                        <a:cs typeface="+mn-cs"/>
                      </a:endParaRPr>
                    </a:p>
                  </a:txBody>
                  <a:tcPr>
                    <a:solidFill>
                      <a:schemeClr val="accent2">
                        <a:lumMod val="60000"/>
                        <a:lumOff val="40000"/>
                      </a:schemeClr>
                    </a:solidFill>
                  </a:tcPr>
                </a:tc>
                <a:tc>
                  <a:txBody>
                    <a:bodyPr/>
                    <a:lstStyle/>
                    <a:p>
                      <a:pPr algn="ctr"/>
                      <a:r>
                        <a:rPr kumimoji="0" lang="en-US" sz="1500" b="1" kern="1200" dirty="0" smtClean="0">
                          <a:solidFill>
                            <a:srgbClr val="0070C0"/>
                          </a:solidFill>
                          <a:latin typeface="Bookman Old Style" pitchFamily="18" charset="0"/>
                          <a:ea typeface="+mn-ea"/>
                          <a:cs typeface="+mn-cs"/>
                        </a:rPr>
                        <a:t>Unspent Balance of last year (CS)</a:t>
                      </a:r>
                      <a:endParaRPr kumimoji="0" lang="en-IN" sz="1500" b="1" kern="1200" dirty="0">
                        <a:solidFill>
                          <a:srgbClr val="0070C0"/>
                        </a:solidFill>
                        <a:latin typeface="Bookman Old Style" pitchFamily="18" charset="0"/>
                        <a:ea typeface="+mn-ea"/>
                        <a:cs typeface="+mn-cs"/>
                      </a:endParaRPr>
                    </a:p>
                  </a:txBody>
                  <a:tcPr>
                    <a:solidFill>
                      <a:schemeClr val="accent2">
                        <a:lumMod val="60000"/>
                        <a:lumOff val="40000"/>
                      </a:schemeClr>
                    </a:solidFill>
                  </a:tcPr>
                </a:tc>
                <a:tc>
                  <a:txBody>
                    <a:bodyPr/>
                    <a:lstStyle/>
                    <a:p>
                      <a:pPr algn="ctr"/>
                      <a:r>
                        <a:rPr lang="en-US" sz="1500" dirty="0" smtClean="0">
                          <a:solidFill>
                            <a:srgbClr val="0070C0"/>
                          </a:solidFill>
                          <a:latin typeface="Bookman Old Style" pitchFamily="18" charset="0"/>
                        </a:rPr>
                        <a:t>Released Amount (CS)</a:t>
                      </a:r>
                      <a:endParaRPr lang="en-IN" sz="1500" dirty="0">
                        <a:solidFill>
                          <a:srgbClr val="0070C0"/>
                        </a:solidFill>
                        <a:latin typeface="Bookman Old Style" pitchFamily="18" charset="0"/>
                      </a:endParaRPr>
                    </a:p>
                  </a:txBody>
                  <a:tcPr>
                    <a:solidFill>
                      <a:schemeClr val="accent2">
                        <a:lumMod val="60000"/>
                        <a:lumOff val="40000"/>
                      </a:schemeClr>
                    </a:solidFill>
                  </a:tcPr>
                </a:tc>
                <a:tc>
                  <a:txBody>
                    <a:bodyPr/>
                    <a:lstStyle/>
                    <a:p>
                      <a:pPr algn="ctr"/>
                      <a:r>
                        <a:rPr lang="en-US" sz="1500" dirty="0" smtClean="0">
                          <a:solidFill>
                            <a:srgbClr val="0070C0"/>
                          </a:solidFill>
                          <a:latin typeface="Bookman Old Style" pitchFamily="18" charset="0"/>
                        </a:rPr>
                        <a:t>Total (CS)</a:t>
                      </a:r>
                      <a:endParaRPr lang="en-IN" sz="1500" dirty="0">
                        <a:solidFill>
                          <a:srgbClr val="0070C0"/>
                        </a:solidFill>
                        <a:latin typeface="Bookman Old Style" pitchFamily="18" charset="0"/>
                      </a:endParaRPr>
                    </a:p>
                  </a:txBody>
                  <a:tcPr>
                    <a:solidFill>
                      <a:schemeClr val="accent2">
                        <a:lumMod val="60000"/>
                        <a:lumOff val="40000"/>
                      </a:schemeClr>
                    </a:solidFill>
                  </a:tcPr>
                </a:tc>
                <a:tc>
                  <a:txBody>
                    <a:bodyPr/>
                    <a:lstStyle/>
                    <a:p>
                      <a:pPr algn="ctr"/>
                      <a:r>
                        <a:rPr lang="en-US" sz="1500" dirty="0" smtClean="0">
                          <a:solidFill>
                            <a:srgbClr val="0070C0"/>
                          </a:solidFill>
                          <a:latin typeface="Bookman Old Style" pitchFamily="18" charset="0"/>
                        </a:rPr>
                        <a:t>Expenditure</a:t>
                      </a:r>
                      <a:endParaRPr lang="en-IN" sz="1500" dirty="0">
                        <a:solidFill>
                          <a:srgbClr val="0070C0"/>
                        </a:solidFill>
                        <a:latin typeface="Bookman Old Style" pitchFamily="18" charset="0"/>
                      </a:endParaRPr>
                    </a:p>
                  </a:txBody>
                  <a:tcPr>
                    <a:solidFill>
                      <a:schemeClr val="accent2">
                        <a:lumMod val="60000"/>
                        <a:lumOff val="40000"/>
                      </a:schemeClr>
                    </a:solidFill>
                  </a:tcPr>
                </a:tc>
              </a:tr>
              <a:tr h="449441">
                <a:tc>
                  <a:txBody>
                    <a:bodyPr/>
                    <a:lstStyle/>
                    <a:p>
                      <a:r>
                        <a:rPr lang="en-US" sz="1500" dirty="0" smtClean="0">
                          <a:solidFill>
                            <a:srgbClr val="002060"/>
                          </a:solidFill>
                          <a:latin typeface="Bookman Old Style" pitchFamily="18" charset="0"/>
                        </a:rPr>
                        <a:t>Primary</a:t>
                      </a:r>
                      <a:endParaRPr lang="en-IN" sz="1500" dirty="0">
                        <a:solidFill>
                          <a:srgbClr val="002060"/>
                        </a:solidFill>
                        <a:latin typeface="Bookman Old Style" pitchFamily="18" charset="0"/>
                      </a:endParaRPr>
                    </a:p>
                  </a:txBody>
                  <a:tcPr/>
                </a:tc>
                <a:tc>
                  <a:txBody>
                    <a:bodyPr/>
                    <a:lstStyle/>
                    <a:p>
                      <a:pPr algn="r"/>
                      <a:r>
                        <a:rPr lang="en-IN" sz="1500" dirty="0" smtClean="0">
                          <a:solidFill>
                            <a:schemeClr val="tx1"/>
                          </a:solidFill>
                          <a:latin typeface="Bookman Old Style" pitchFamily="18" charset="0"/>
                        </a:rPr>
                        <a:t>2.02</a:t>
                      </a:r>
                      <a:endParaRPr lang="en-IN" sz="1500" dirty="0">
                        <a:solidFill>
                          <a:schemeClr val="tx1"/>
                        </a:solidFill>
                        <a:latin typeface="Bookman Old Style" pitchFamily="18" charset="0"/>
                      </a:endParaRPr>
                    </a:p>
                  </a:txBody>
                  <a:tcPr/>
                </a:tc>
                <a:tc>
                  <a:txBody>
                    <a:bodyPr/>
                    <a:lstStyle/>
                    <a:p>
                      <a:pPr marL="0" algn="r" rtl="0" eaLnBrk="1" latinLnBrk="0" hangingPunct="1"/>
                      <a:r>
                        <a:rPr kumimoji="0" lang="en-US" sz="1500" b="0" kern="1200" dirty="0" smtClean="0">
                          <a:solidFill>
                            <a:schemeClr val="tx1"/>
                          </a:solidFill>
                          <a:latin typeface="Bookman Old Style" pitchFamily="18" charset="0"/>
                          <a:ea typeface="+mn-ea"/>
                          <a:cs typeface="+mn-cs"/>
                        </a:rPr>
                        <a:t>0.53</a:t>
                      </a:r>
                      <a:endParaRPr kumimoji="0" lang="en-IN" sz="1500" b="0" kern="1200" dirty="0" smtClean="0">
                        <a:solidFill>
                          <a:schemeClr val="tx1"/>
                        </a:solidFill>
                        <a:latin typeface="Bookman Old Style" pitchFamily="18" charset="0"/>
                        <a:ea typeface="+mn-ea"/>
                        <a:cs typeface="+mn-cs"/>
                      </a:endParaRPr>
                    </a:p>
                  </a:txBody>
                  <a:tcPr/>
                </a:tc>
                <a:tc>
                  <a:txBody>
                    <a:bodyPr/>
                    <a:lstStyle/>
                    <a:p>
                      <a:pPr marL="0" algn="r" rtl="0" eaLnBrk="1" latinLnBrk="0" hangingPunct="1"/>
                      <a:r>
                        <a:rPr kumimoji="0" lang="en-IN" sz="1500" b="0" kern="1200" dirty="0" smtClean="0">
                          <a:solidFill>
                            <a:srgbClr val="002060"/>
                          </a:solidFill>
                          <a:latin typeface="Bookman Old Style" pitchFamily="18" charset="0"/>
                          <a:ea typeface="+mn-ea"/>
                          <a:cs typeface="+mn-cs"/>
                        </a:rPr>
                        <a:t>1.28</a:t>
                      </a:r>
                      <a:endParaRPr kumimoji="0" lang="en-IN" sz="1500" b="0" kern="1200" dirty="0">
                        <a:solidFill>
                          <a:srgbClr val="002060"/>
                        </a:solidFill>
                        <a:latin typeface="Bookman Old Style" pitchFamily="18" charset="0"/>
                        <a:ea typeface="+mn-ea"/>
                        <a:cs typeface="+mn-cs"/>
                      </a:endParaRPr>
                    </a:p>
                  </a:txBody>
                  <a:tcPr/>
                </a:tc>
                <a:tc>
                  <a:txBody>
                    <a:bodyPr/>
                    <a:lstStyle/>
                    <a:p>
                      <a:pPr algn="r"/>
                      <a:r>
                        <a:rPr lang="en-IN" sz="1500" dirty="0" smtClean="0">
                          <a:solidFill>
                            <a:srgbClr val="002060"/>
                          </a:solidFill>
                          <a:latin typeface="Bookman Old Style" pitchFamily="18" charset="0"/>
                        </a:rPr>
                        <a:t>1.81</a:t>
                      </a:r>
                      <a:endParaRPr lang="en-IN" sz="1500" dirty="0">
                        <a:solidFill>
                          <a:srgbClr val="002060"/>
                        </a:solidFill>
                        <a:latin typeface="Bookman Old Style" pitchFamily="18" charset="0"/>
                      </a:endParaRPr>
                    </a:p>
                  </a:txBody>
                  <a:tcPr/>
                </a:tc>
                <a:tc>
                  <a:txBody>
                    <a:bodyPr/>
                    <a:lstStyle/>
                    <a:p>
                      <a:pPr algn="r"/>
                      <a:r>
                        <a:rPr lang="en-US" sz="1500" b="1" dirty="0" smtClean="0">
                          <a:solidFill>
                            <a:srgbClr val="002060"/>
                          </a:solidFill>
                          <a:latin typeface="Bookman Old Style" pitchFamily="18" charset="0"/>
                        </a:rPr>
                        <a:t>0.95 (52.48%)</a:t>
                      </a:r>
                      <a:endParaRPr lang="en-IN" sz="1500" b="1" dirty="0" smtClean="0">
                        <a:solidFill>
                          <a:srgbClr val="002060"/>
                        </a:solidFill>
                        <a:latin typeface="Bookman Old Style" pitchFamily="18" charset="0"/>
                      </a:endParaRPr>
                    </a:p>
                  </a:txBody>
                  <a:tcPr/>
                </a:tc>
              </a:tr>
              <a:tr h="512860">
                <a:tc>
                  <a:txBody>
                    <a:bodyPr/>
                    <a:lstStyle/>
                    <a:p>
                      <a:r>
                        <a:rPr lang="en-US" sz="1500" dirty="0" err="1" smtClean="0">
                          <a:solidFill>
                            <a:srgbClr val="002060"/>
                          </a:solidFill>
                          <a:latin typeface="Bookman Old Style" pitchFamily="18" charset="0"/>
                        </a:rPr>
                        <a:t>U.Primary</a:t>
                      </a:r>
                      <a:endParaRPr lang="en-IN" sz="1500" dirty="0">
                        <a:solidFill>
                          <a:srgbClr val="002060"/>
                        </a:solidFill>
                        <a:latin typeface="Bookman Old Style" pitchFamily="18" charset="0"/>
                      </a:endParaRPr>
                    </a:p>
                  </a:txBody>
                  <a:tcPr/>
                </a:tc>
                <a:tc>
                  <a:txBody>
                    <a:bodyPr/>
                    <a:lstStyle/>
                    <a:p>
                      <a:pPr algn="r"/>
                      <a:r>
                        <a:rPr lang="en-IN" sz="1500" dirty="0" smtClean="0">
                          <a:solidFill>
                            <a:srgbClr val="002060"/>
                          </a:solidFill>
                          <a:latin typeface="Bookman Old Style" pitchFamily="18" charset="0"/>
                        </a:rPr>
                        <a:t>1.24</a:t>
                      </a:r>
                      <a:endParaRPr lang="en-IN" sz="1500" dirty="0">
                        <a:solidFill>
                          <a:srgbClr val="002060"/>
                        </a:solidFill>
                        <a:latin typeface="Bookman Old Style" pitchFamily="18" charset="0"/>
                      </a:endParaRPr>
                    </a:p>
                  </a:txBody>
                  <a:tcPr/>
                </a:tc>
                <a:tc>
                  <a:txBody>
                    <a:bodyPr/>
                    <a:lstStyle/>
                    <a:p>
                      <a:pPr marL="0" algn="r" rtl="0" eaLnBrk="1" latinLnBrk="0" hangingPunct="1"/>
                      <a:r>
                        <a:rPr kumimoji="0" lang="en-IN" sz="1500" b="0" kern="1200" dirty="0" smtClean="0">
                          <a:solidFill>
                            <a:srgbClr val="002060"/>
                          </a:solidFill>
                          <a:latin typeface="Bookman Old Style" pitchFamily="18" charset="0"/>
                          <a:ea typeface="+mn-ea"/>
                          <a:cs typeface="+mn-cs"/>
                        </a:rPr>
                        <a:t>0.41</a:t>
                      </a:r>
                    </a:p>
                  </a:txBody>
                  <a:tcPr/>
                </a:tc>
                <a:tc>
                  <a:txBody>
                    <a:bodyPr/>
                    <a:lstStyle/>
                    <a:p>
                      <a:pPr marL="0" algn="r" rtl="0" eaLnBrk="1" latinLnBrk="0" hangingPunct="1"/>
                      <a:r>
                        <a:rPr kumimoji="0" lang="en-IN" sz="1500" b="0" kern="1200" dirty="0" smtClean="0">
                          <a:solidFill>
                            <a:srgbClr val="002060"/>
                          </a:solidFill>
                          <a:latin typeface="Bookman Old Style" pitchFamily="18" charset="0"/>
                          <a:ea typeface="+mn-ea"/>
                          <a:cs typeface="+mn-cs"/>
                        </a:rPr>
                        <a:t>1.00</a:t>
                      </a:r>
                      <a:endParaRPr kumimoji="0" lang="en-IN" sz="1500" b="0" kern="1200" dirty="0">
                        <a:solidFill>
                          <a:srgbClr val="002060"/>
                        </a:solidFill>
                        <a:latin typeface="Bookman Old Style" pitchFamily="18" charset="0"/>
                        <a:ea typeface="+mn-ea"/>
                        <a:cs typeface="+mn-cs"/>
                      </a:endParaRPr>
                    </a:p>
                  </a:txBody>
                  <a:tcPr/>
                </a:tc>
                <a:tc>
                  <a:txBody>
                    <a:bodyPr/>
                    <a:lstStyle/>
                    <a:p>
                      <a:pPr algn="r"/>
                      <a:r>
                        <a:rPr lang="en-IN" sz="1500" dirty="0" smtClean="0">
                          <a:solidFill>
                            <a:srgbClr val="002060"/>
                          </a:solidFill>
                          <a:latin typeface="Bookman Old Style" pitchFamily="18" charset="0"/>
                        </a:rPr>
                        <a:t>1.41</a:t>
                      </a:r>
                      <a:endParaRPr lang="en-IN" sz="1500" dirty="0">
                        <a:solidFill>
                          <a:srgbClr val="002060"/>
                        </a:solidFill>
                        <a:latin typeface="Bookman Old Style" pitchFamily="18" charset="0"/>
                      </a:endParaRPr>
                    </a:p>
                  </a:txBody>
                  <a:tcPr/>
                </a:tc>
                <a:tc>
                  <a:txBody>
                    <a:bodyPr/>
                    <a:lstStyle/>
                    <a:p>
                      <a:pPr algn="r"/>
                      <a:r>
                        <a:rPr lang="en-US" sz="1500" b="1" dirty="0" smtClean="0">
                          <a:solidFill>
                            <a:srgbClr val="002060"/>
                          </a:solidFill>
                          <a:latin typeface="Bookman Old Style" pitchFamily="18" charset="0"/>
                        </a:rPr>
                        <a:t>0.47</a:t>
                      </a:r>
                    </a:p>
                    <a:p>
                      <a:pPr algn="r"/>
                      <a:r>
                        <a:rPr lang="en-US" sz="1500" b="1" dirty="0" smtClean="0">
                          <a:solidFill>
                            <a:srgbClr val="002060"/>
                          </a:solidFill>
                          <a:latin typeface="Bookman Old Style" pitchFamily="18" charset="0"/>
                        </a:rPr>
                        <a:t> (33.33%)</a:t>
                      </a:r>
                      <a:endParaRPr lang="en-IN" sz="1500" b="1" dirty="0">
                        <a:solidFill>
                          <a:srgbClr val="002060"/>
                        </a:solidFill>
                        <a:latin typeface="Bookman Old Style" pitchFamily="18" charset="0"/>
                      </a:endParaRPr>
                    </a:p>
                  </a:txBody>
                  <a:tcPr/>
                </a:tc>
              </a:tr>
              <a:tr h="654812">
                <a:tc>
                  <a:txBody>
                    <a:bodyPr/>
                    <a:lstStyle/>
                    <a:p>
                      <a:r>
                        <a:rPr lang="en-US" sz="1500" b="1" dirty="0" smtClean="0">
                          <a:solidFill>
                            <a:srgbClr val="002060"/>
                          </a:solidFill>
                          <a:latin typeface="Bookman Old Style" pitchFamily="18" charset="0"/>
                        </a:rPr>
                        <a:t>Total</a:t>
                      </a:r>
                      <a:endParaRPr lang="en-IN" sz="1500" b="1" dirty="0">
                        <a:solidFill>
                          <a:srgbClr val="002060"/>
                        </a:solidFill>
                        <a:latin typeface="Bookman Old Style" pitchFamily="18" charset="0"/>
                      </a:endParaRPr>
                    </a:p>
                  </a:txBody>
                  <a:tcPr/>
                </a:tc>
                <a:tc>
                  <a:txBody>
                    <a:bodyPr/>
                    <a:lstStyle/>
                    <a:p>
                      <a:pPr algn="r"/>
                      <a:r>
                        <a:rPr lang="en-IN" sz="1500" b="1" dirty="0" smtClean="0">
                          <a:solidFill>
                            <a:srgbClr val="002060"/>
                          </a:solidFill>
                          <a:latin typeface="Bookman Old Style" pitchFamily="18" charset="0"/>
                        </a:rPr>
                        <a:t>3.26</a:t>
                      </a:r>
                      <a:endParaRPr lang="en-IN" sz="1500" b="1" dirty="0">
                        <a:solidFill>
                          <a:srgbClr val="002060"/>
                        </a:solidFill>
                        <a:latin typeface="Bookman Old Style" pitchFamily="18" charset="0"/>
                      </a:endParaRPr>
                    </a:p>
                  </a:txBody>
                  <a:tcPr/>
                </a:tc>
                <a:tc>
                  <a:txBody>
                    <a:bodyPr/>
                    <a:lstStyle/>
                    <a:p>
                      <a:pPr marL="0" algn="r" rtl="0" eaLnBrk="1" latinLnBrk="0" hangingPunct="1"/>
                      <a:r>
                        <a:rPr kumimoji="0" lang="en-IN" sz="1500" b="1" kern="1200" dirty="0" smtClean="0">
                          <a:solidFill>
                            <a:srgbClr val="002060"/>
                          </a:solidFill>
                          <a:latin typeface="Bookman Old Style" pitchFamily="18" charset="0"/>
                          <a:ea typeface="+mn-ea"/>
                          <a:cs typeface="+mn-cs"/>
                        </a:rPr>
                        <a:t>0.94</a:t>
                      </a:r>
                    </a:p>
                  </a:txBody>
                  <a:tcPr/>
                </a:tc>
                <a:tc>
                  <a:txBody>
                    <a:bodyPr/>
                    <a:lstStyle/>
                    <a:p>
                      <a:pPr marL="0" algn="r" rtl="0" eaLnBrk="1" latinLnBrk="0" hangingPunct="1"/>
                      <a:r>
                        <a:rPr kumimoji="0" lang="en-IN" sz="1500" b="1" kern="1200" dirty="0" smtClean="0">
                          <a:solidFill>
                            <a:srgbClr val="002060"/>
                          </a:solidFill>
                          <a:latin typeface="Bookman Old Style" pitchFamily="18" charset="0"/>
                          <a:ea typeface="+mn-ea"/>
                          <a:cs typeface="+mn-cs"/>
                        </a:rPr>
                        <a:t>2.28</a:t>
                      </a:r>
                      <a:endParaRPr kumimoji="0" lang="en-IN" sz="1500" b="1" kern="1200" dirty="0">
                        <a:solidFill>
                          <a:srgbClr val="002060"/>
                        </a:solidFill>
                        <a:latin typeface="Bookman Old Style" pitchFamily="18" charset="0"/>
                        <a:ea typeface="+mn-ea"/>
                        <a:cs typeface="+mn-cs"/>
                      </a:endParaRPr>
                    </a:p>
                  </a:txBody>
                  <a:tcPr/>
                </a:tc>
                <a:tc>
                  <a:txBody>
                    <a:bodyPr/>
                    <a:lstStyle/>
                    <a:p>
                      <a:pPr algn="r"/>
                      <a:r>
                        <a:rPr lang="en-IN" sz="1500" b="1" dirty="0" smtClean="0">
                          <a:solidFill>
                            <a:srgbClr val="002060"/>
                          </a:solidFill>
                          <a:latin typeface="Bookman Old Style" pitchFamily="18" charset="0"/>
                        </a:rPr>
                        <a:t>3.22</a:t>
                      </a:r>
                      <a:endParaRPr lang="en-IN" sz="1500" b="1" dirty="0">
                        <a:solidFill>
                          <a:srgbClr val="002060"/>
                        </a:solidFill>
                        <a:latin typeface="Bookman Old Style" pitchFamily="18" charset="0"/>
                      </a:endParaRPr>
                    </a:p>
                  </a:txBody>
                  <a:tcPr/>
                </a:tc>
                <a:tc>
                  <a:txBody>
                    <a:bodyPr/>
                    <a:lstStyle/>
                    <a:p>
                      <a:pPr algn="r"/>
                      <a:r>
                        <a:rPr lang="en-US" sz="1500" b="1" dirty="0" smtClean="0">
                          <a:solidFill>
                            <a:srgbClr val="002060"/>
                          </a:solidFill>
                          <a:latin typeface="Bookman Old Style" pitchFamily="18" charset="0"/>
                        </a:rPr>
                        <a:t>1.42  (44.09%)</a:t>
                      </a:r>
                      <a:endParaRPr lang="en-IN" sz="1500" b="1" dirty="0">
                        <a:solidFill>
                          <a:srgbClr val="002060"/>
                        </a:solidFill>
                        <a:latin typeface="Bookman Old Style" pitchFamily="18" charset="0"/>
                      </a:endParaRPr>
                    </a:p>
                  </a:txBody>
                  <a:tcPr/>
                </a:tc>
              </a:tr>
            </a:tbl>
          </a:graphicData>
        </a:graphic>
      </p:graphicFrame>
      <p:sp>
        <p:nvSpPr>
          <p:cNvPr id="7" name="TextBox 6"/>
          <p:cNvSpPr txBox="1"/>
          <p:nvPr/>
        </p:nvSpPr>
        <p:spPr>
          <a:xfrm>
            <a:off x="7162800" y="1219200"/>
            <a:ext cx="1905000" cy="369332"/>
          </a:xfrm>
          <a:prstGeom prst="rect">
            <a:avLst/>
          </a:prstGeom>
          <a:noFill/>
        </p:spPr>
        <p:txBody>
          <a:bodyPr wrap="square" rtlCol="0">
            <a:spAutoFit/>
          </a:bodyPr>
          <a:lstStyle/>
          <a:p>
            <a:r>
              <a:rPr lang="en-US" b="1" dirty="0" smtClean="0">
                <a:latin typeface="Bookman Old Style" pitchFamily="18" charset="0"/>
              </a:rPr>
              <a:t>      (</a:t>
            </a:r>
            <a:r>
              <a:rPr lang="en-US" b="1" dirty="0" err="1" smtClean="0">
                <a:latin typeface="Bookman Old Style" pitchFamily="18" charset="0"/>
              </a:rPr>
              <a:t>Rs.In</a:t>
            </a:r>
            <a:r>
              <a:rPr lang="en-US" b="1" dirty="0" smtClean="0">
                <a:latin typeface="Bookman Old Style" pitchFamily="18" charset="0"/>
              </a:rPr>
              <a:t> Cr.)</a:t>
            </a:r>
            <a:endParaRPr lang="en-IN" b="1" dirty="0">
              <a:latin typeface="Bookman Old Style" pitchFamily="18" charset="0"/>
            </a:endParaRPr>
          </a:p>
        </p:txBody>
      </p:sp>
      <p:sp>
        <p:nvSpPr>
          <p:cNvPr id="8" name="TextBox 7"/>
          <p:cNvSpPr txBox="1"/>
          <p:nvPr/>
        </p:nvSpPr>
        <p:spPr>
          <a:xfrm>
            <a:off x="228600" y="4869160"/>
            <a:ext cx="8534400" cy="646331"/>
          </a:xfrm>
          <a:prstGeom prst="rect">
            <a:avLst/>
          </a:prstGeom>
          <a:noFill/>
        </p:spPr>
        <p:txBody>
          <a:bodyPr wrap="square" rtlCol="0">
            <a:spAutoFit/>
          </a:bodyPr>
          <a:lstStyle/>
          <a:p>
            <a:pPr algn="ctr" fontAlgn="b"/>
            <a:r>
              <a:rPr lang="en-US" b="1" dirty="0"/>
              <a:t>Note:  Regarding less payment it is stated that the bills </a:t>
            </a:r>
            <a:r>
              <a:rPr lang="en-US" b="1" dirty="0" smtClean="0"/>
              <a:t>Transportation cost were </a:t>
            </a:r>
            <a:r>
              <a:rPr lang="en-US" b="1" dirty="0"/>
              <a:t>received late and Finance Department Haryana has also release late and less funds.</a:t>
            </a:r>
            <a:endParaRPr lang="en-US" b="1" dirty="0">
              <a:latin typeface="Aria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000" b="1" dirty="0" smtClean="0">
                <a:solidFill>
                  <a:schemeClr val="accent4">
                    <a:lumMod val="60000"/>
                    <a:lumOff val="40000"/>
                  </a:schemeClr>
                </a:solidFill>
                <a:latin typeface="Bookman Old Style" pitchFamily="18" charset="0"/>
              </a:rPr>
              <a:t>Recipes</a:t>
            </a:r>
            <a:endParaRPr lang="en-IN" sz="2000" b="1" dirty="0">
              <a:solidFill>
                <a:schemeClr val="accent4">
                  <a:lumMod val="60000"/>
                  <a:lumOff val="40000"/>
                </a:schemeClr>
              </a:solidFill>
              <a:latin typeface="Bookman Old Style" pitchFamily="18" charset="0"/>
            </a:endParaRPr>
          </a:p>
        </p:txBody>
      </p:sp>
      <p:sp>
        <p:nvSpPr>
          <p:cNvPr id="3" name="Content Placeholder 2"/>
          <p:cNvSpPr>
            <a:spLocks noGrp="1"/>
          </p:cNvSpPr>
          <p:nvPr>
            <p:ph idx="1"/>
          </p:nvPr>
        </p:nvSpPr>
        <p:spPr>
          <a:xfrm>
            <a:off x="179512" y="620688"/>
            <a:ext cx="8712968" cy="2160240"/>
          </a:xfrm>
        </p:spPr>
        <p:txBody>
          <a:bodyPr>
            <a:normAutofit fontScale="32500" lnSpcReduction="20000"/>
          </a:bodyPr>
          <a:lstStyle/>
          <a:p>
            <a:pPr algn="just">
              <a:lnSpc>
                <a:spcPct val="170000"/>
              </a:lnSpc>
            </a:pPr>
            <a:r>
              <a:rPr lang="en-US" sz="3800" dirty="0" smtClean="0">
                <a:solidFill>
                  <a:schemeClr val="dk1"/>
                </a:solidFill>
                <a:latin typeface="Bookman Old Style" pitchFamily="18" charset="0"/>
              </a:rPr>
              <a:t>The schools Children are provided cooked food as per menu decided by the Department. As per the observations of Joint Review Mission more vegetables and pulses have been included so that children could receive prescribed nutritive value through meal, therefore recipes have been reviewed and now 20 recipes    (</a:t>
            </a:r>
            <a:r>
              <a:rPr lang="en-US" sz="3800" dirty="0">
                <a:solidFill>
                  <a:schemeClr val="dk1"/>
                </a:solidFill>
                <a:latin typeface="Bookman Old Style" pitchFamily="18" charset="0"/>
              </a:rPr>
              <a:t>9</a:t>
            </a:r>
            <a:r>
              <a:rPr lang="en-US" sz="3800" dirty="0" smtClean="0">
                <a:solidFill>
                  <a:schemeClr val="dk1"/>
                </a:solidFill>
                <a:latin typeface="Bookman Old Style" pitchFamily="18" charset="0"/>
              </a:rPr>
              <a:t> wheat based, 6 rice based, 1 peanut based and 4 </a:t>
            </a:r>
            <a:r>
              <a:rPr lang="en-US" sz="3800" dirty="0" err="1" smtClean="0">
                <a:solidFill>
                  <a:schemeClr val="dk1"/>
                </a:solidFill>
                <a:latin typeface="Bookman Old Style" pitchFamily="18" charset="0"/>
              </a:rPr>
              <a:t>Bajra</a:t>
            </a:r>
            <a:r>
              <a:rPr lang="en-US" sz="3800" dirty="0" smtClean="0">
                <a:solidFill>
                  <a:schemeClr val="dk1"/>
                </a:solidFill>
                <a:latin typeface="Bookman Old Style" pitchFamily="18" charset="0"/>
              </a:rPr>
              <a:t> based </a:t>
            </a:r>
            <a:r>
              <a:rPr lang="en-US" sz="3800" dirty="0" err="1" smtClean="0">
                <a:solidFill>
                  <a:schemeClr val="dk1"/>
                </a:solidFill>
                <a:latin typeface="Bookman Old Style" pitchFamily="18" charset="0"/>
              </a:rPr>
              <a:t>w.e.f</a:t>
            </a:r>
            <a:r>
              <a:rPr lang="en-US" sz="3800" dirty="0" smtClean="0">
                <a:solidFill>
                  <a:schemeClr val="dk1"/>
                </a:solidFill>
                <a:latin typeface="Bookman Old Style" pitchFamily="18" charset="0"/>
              </a:rPr>
              <a:t> 16/11/2018) are being served with </a:t>
            </a:r>
            <a:r>
              <a:rPr lang="en-US" sz="3800" dirty="0" err="1" smtClean="0">
                <a:solidFill>
                  <a:schemeClr val="dk1"/>
                </a:solidFill>
                <a:latin typeface="Bookman Old Style" pitchFamily="18" charset="0"/>
              </a:rPr>
              <a:t>w.e.f</a:t>
            </a:r>
            <a:r>
              <a:rPr lang="en-US" sz="3800" dirty="0" smtClean="0">
                <a:solidFill>
                  <a:schemeClr val="dk1"/>
                </a:solidFill>
                <a:latin typeface="Bookman Old Style" pitchFamily="18" charset="0"/>
              </a:rPr>
              <a:t>. 01-04-2014. In 2016 three more recipes  have been added in menu to include milk. New recipes are as under:-</a:t>
            </a:r>
            <a:endParaRPr lang="en-IN" sz="3800" dirty="0" smtClean="0">
              <a:solidFill>
                <a:schemeClr val="dk1"/>
              </a:solidFill>
              <a:latin typeface="Bookman Old Style" pitchFamily="18" charset="0"/>
            </a:endParaRPr>
          </a:p>
          <a:p>
            <a:pPr algn="just"/>
            <a:endParaRPr lang="en-IN" sz="2000" dirty="0" smtClean="0">
              <a:latin typeface="Book Antiqua" pitchFamily="18" charset="0"/>
            </a:endParaRPr>
          </a:p>
          <a:p>
            <a:pPr>
              <a:buNone/>
            </a:pPr>
            <a:endParaRPr lang="en-IN" dirty="0">
              <a:latin typeface="Book Antiqua" pitchFamily="18" charset="0"/>
            </a:endParaRPr>
          </a:p>
        </p:txBody>
      </p:sp>
      <p:sp>
        <p:nvSpPr>
          <p:cNvPr id="6" name="Slide Number Placeholder 5"/>
          <p:cNvSpPr>
            <a:spLocks noGrp="1"/>
          </p:cNvSpPr>
          <p:nvPr>
            <p:ph type="sldNum" sz="quarter" idx="12"/>
          </p:nvPr>
        </p:nvSpPr>
        <p:spPr/>
        <p:txBody>
          <a:bodyPr/>
          <a:lstStyle/>
          <a:p>
            <a:pPr>
              <a:defRPr/>
            </a:pPr>
            <a:fld id="{1D3D73B6-85B6-4B74-B05A-59AA96DD6C95}" type="slidenum">
              <a:rPr lang="en-US" smtClean="0"/>
              <a:pPr>
                <a:defRPr/>
              </a:pPr>
              <a:t>16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907335309"/>
              </p:ext>
            </p:extLst>
          </p:nvPr>
        </p:nvGraphicFramePr>
        <p:xfrm>
          <a:off x="683568" y="2204863"/>
          <a:ext cx="8136904" cy="4955778"/>
        </p:xfrm>
        <a:graphic>
          <a:graphicData uri="http://schemas.openxmlformats.org/drawingml/2006/table">
            <a:tbl>
              <a:tblPr firstRow="1" bandRow="1">
                <a:tableStyleId>{5C22544A-7EE6-4342-B048-85BDC9FD1C3A}</a:tableStyleId>
              </a:tblPr>
              <a:tblGrid>
                <a:gridCol w="3240360"/>
                <a:gridCol w="2520280"/>
                <a:gridCol w="2376264"/>
              </a:tblGrid>
              <a:tr h="521781">
                <a:tc>
                  <a:txBody>
                    <a:bodyPr/>
                    <a:lstStyle/>
                    <a:p>
                      <a:r>
                        <a:rPr lang="en-US" sz="1100" dirty="0" smtClean="0">
                          <a:latin typeface="Bookman Old Style" pitchFamily="18" charset="0"/>
                        </a:rPr>
                        <a:t>Wheat</a:t>
                      </a:r>
                      <a:r>
                        <a:rPr lang="en-US" sz="1100" baseline="0" dirty="0" smtClean="0">
                          <a:latin typeface="Bookman Old Style" pitchFamily="18" charset="0"/>
                        </a:rPr>
                        <a:t> based (9)</a:t>
                      </a:r>
                      <a:endParaRPr lang="en-IN" sz="1100" dirty="0">
                        <a:latin typeface="Bookman Old Style" pitchFamily="18" charset="0"/>
                      </a:endParaRPr>
                    </a:p>
                  </a:txBody>
                  <a:tcPr/>
                </a:tc>
                <a:tc>
                  <a:txBody>
                    <a:bodyPr/>
                    <a:lstStyle/>
                    <a:p>
                      <a:r>
                        <a:rPr lang="en-US" sz="1100" dirty="0" smtClean="0">
                          <a:latin typeface="Bookman Old Style" pitchFamily="18" charset="0"/>
                        </a:rPr>
                        <a:t>Rice Based(6)</a:t>
                      </a:r>
                      <a:endParaRPr lang="en-IN" sz="1100" dirty="0">
                        <a:latin typeface="Bookman Old Style" pitchFamily="18" charset="0"/>
                      </a:endParaRPr>
                    </a:p>
                  </a:txBody>
                  <a:tcPr/>
                </a:tc>
                <a:tc>
                  <a:txBody>
                    <a:bodyPr/>
                    <a:lstStyle/>
                    <a:p>
                      <a:r>
                        <a:rPr lang="en-IN" sz="1100" dirty="0" err="1" smtClean="0">
                          <a:latin typeface="Bookman Old Style" pitchFamily="18" charset="0"/>
                        </a:rPr>
                        <a:t>Bajra</a:t>
                      </a:r>
                      <a:r>
                        <a:rPr lang="en-IN" sz="1100" dirty="0" smtClean="0">
                          <a:latin typeface="Bookman Old Style" pitchFamily="18" charset="0"/>
                        </a:rPr>
                        <a:t> Based(5)</a:t>
                      </a:r>
                      <a:endParaRPr lang="en-IN" sz="1100" dirty="0">
                        <a:latin typeface="Bookman Old Style" pitchFamily="18" charset="0"/>
                      </a:endParaRPr>
                    </a:p>
                  </a:txBody>
                  <a:tcPr/>
                </a:tc>
              </a:tr>
              <a:tr h="558340">
                <a:tc>
                  <a:txBody>
                    <a:bodyPr/>
                    <a:lstStyle/>
                    <a:p>
                      <a:pPr marL="0" algn="l" rtl="0" eaLnBrk="1" latinLnBrk="0" hangingPunct="1">
                        <a:lnSpc>
                          <a:spcPct val="150000"/>
                        </a:lnSpc>
                        <a:spcAft>
                          <a:spcPts val="600"/>
                        </a:spcAft>
                      </a:pPr>
                      <a:r>
                        <a:rPr kumimoji="0" lang="en-US" sz="1100" kern="1200" smtClean="0">
                          <a:solidFill>
                            <a:schemeClr val="dk1"/>
                          </a:solidFill>
                          <a:latin typeface="Bookman Old Style" pitchFamily="18" charset="0"/>
                          <a:ea typeface="+mn-ea"/>
                          <a:cs typeface="+mn-cs"/>
                        </a:rPr>
                        <a:t>Missi Roti with seasonal vegetable </a:t>
                      </a:r>
                      <a:endParaRPr kumimoji="0" lang="en-IN" sz="1100" kern="1200" dirty="0" smtClean="0">
                        <a:solidFill>
                          <a:schemeClr val="dk1"/>
                        </a:solidFill>
                        <a:latin typeface="Bookman Old Style" pitchFamily="18" charset="0"/>
                        <a:ea typeface="+mn-ea"/>
                        <a:cs typeface="+mn-cs"/>
                      </a:endParaRPr>
                    </a:p>
                  </a:txBody>
                  <a:tcPr marL="68580" marR="68580" marT="0" marB="0"/>
                </a:tc>
                <a:tc>
                  <a:txBody>
                    <a:bodyPr/>
                    <a:lstStyle/>
                    <a:p>
                      <a:pPr marL="179705" indent="-11430" algn="just">
                        <a:lnSpc>
                          <a:spcPct val="150000"/>
                        </a:lnSpc>
                        <a:spcAft>
                          <a:spcPts val="600"/>
                        </a:spcAft>
                      </a:pPr>
                      <a:r>
                        <a:rPr kumimoji="0" lang="en-US" sz="1100" kern="1200" dirty="0" smtClean="0">
                          <a:solidFill>
                            <a:schemeClr val="dk1"/>
                          </a:solidFill>
                          <a:latin typeface="Bookman Old Style" pitchFamily="18" charset="0"/>
                          <a:ea typeface="+mn-ea"/>
                          <a:cs typeface="+mn-cs"/>
                        </a:rPr>
                        <a:t>Vegetable </a:t>
                      </a:r>
                      <a:r>
                        <a:rPr kumimoji="0" lang="en-US" sz="1100" kern="1200" dirty="0" err="1" smtClean="0">
                          <a:solidFill>
                            <a:schemeClr val="dk1"/>
                          </a:solidFill>
                          <a:latin typeface="Bookman Old Style" pitchFamily="18" charset="0"/>
                          <a:ea typeface="+mn-ea"/>
                          <a:cs typeface="+mn-cs"/>
                        </a:rPr>
                        <a:t>Pulaoa</a:t>
                      </a:r>
                      <a:r>
                        <a:rPr kumimoji="0" lang="en-US" sz="1100" kern="1200" baseline="0" dirty="0" smtClean="0">
                          <a:solidFill>
                            <a:schemeClr val="dk1"/>
                          </a:solidFill>
                          <a:latin typeface="Bookman Old Style" pitchFamily="18" charset="0"/>
                          <a:ea typeface="+mn-ea"/>
                          <a:cs typeface="+mn-cs"/>
                        </a:rPr>
                        <a:t> and Kala </a:t>
                      </a:r>
                      <a:r>
                        <a:rPr kumimoji="0" lang="en-US" sz="1100" kern="1200" baseline="0" dirty="0" err="1" smtClean="0">
                          <a:solidFill>
                            <a:schemeClr val="dk1"/>
                          </a:solidFill>
                          <a:latin typeface="Bookman Old Style" pitchFamily="18" charset="0"/>
                          <a:ea typeface="+mn-ea"/>
                          <a:cs typeface="+mn-cs"/>
                        </a:rPr>
                        <a:t>Channa</a:t>
                      </a:r>
                      <a:r>
                        <a:rPr kumimoji="0" lang="en-US" sz="1100" kern="1200" baseline="0" dirty="0" smtClean="0">
                          <a:solidFill>
                            <a:schemeClr val="dk1"/>
                          </a:solidFill>
                          <a:latin typeface="Bookman Old Style" pitchFamily="18" charset="0"/>
                          <a:ea typeface="+mn-ea"/>
                          <a:cs typeface="+mn-cs"/>
                        </a:rPr>
                        <a:t> </a:t>
                      </a:r>
                      <a:r>
                        <a:rPr kumimoji="0" lang="en-US" sz="1100" kern="1200" baseline="0" dirty="0" err="1" smtClean="0">
                          <a:solidFill>
                            <a:schemeClr val="dk1"/>
                          </a:solidFill>
                          <a:latin typeface="Bookman Old Style" pitchFamily="18" charset="0"/>
                          <a:ea typeface="+mn-ea"/>
                          <a:cs typeface="+mn-cs"/>
                        </a:rPr>
                        <a:t>Pulaoa</a:t>
                      </a:r>
                      <a:endParaRPr kumimoji="0" lang="en-IN" sz="1100" kern="1200" dirty="0" smtClean="0">
                        <a:solidFill>
                          <a:schemeClr val="dk1"/>
                        </a:solidFill>
                        <a:latin typeface="Bookman Old Style" pitchFamily="18" charset="0"/>
                        <a:ea typeface="+mn-ea"/>
                        <a:cs typeface="+mn-cs"/>
                      </a:endParaRPr>
                    </a:p>
                  </a:txBody>
                  <a:tcPr marL="68580" marR="68580" marT="0" marB="0"/>
                </a:tc>
                <a:tc>
                  <a:txBody>
                    <a:bodyPr/>
                    <a:lstStyle/>
                    <a:p>
                      <a:pPr marL="179705" indent="-11430" algn="just">
                        <a:lnSpc>
                          <a:spcPct val="150000"/>
                        </a:lnSpc>
                        <a:spcAft>
                          <a:spcPts val="600"/>
                        </a:spcAft>
                      </a:pPr>
                      <a:r>
                        <a:rPr kumimoji="0" lang="en-IN" sz="1100" kern="1200" dirty="0" err="1" smtClean="0">
                          <a:solidFill>
                            <a:schemeClr val="dk1"/>
                          </a:solidFill>
                          <a:latin typeface="Bookman Old Style" pitchFamily="18" charset="0"/>
                          <a:ea typeface="+mn-ea"/>
                          <a:cs typeface="+mn-cs"/>
                        </a:rPr>
                        <a:t>Bajre</a:t>
                      </a:r>
                      <a:r>
                        <a:rPr kumimoji="0" lang="en-IN" sz="1100" kern="1200" baseline="0" dirty="0" smtClean="0">
                          <a:solidFill>
                            <a:schemeClr val="dk1"/>
                          </a:solidFill>
                          <a:latin typeface="Bookman Old Style" pitchFamily="18" charset="0"/>
                          <a:ea typeface="+mn-ea"/>
                          <a:cs typeface="+mn-cs"/>
                        </a:rPr>
                        <a:t> </a:t>
                      </a:r>
                      <a:r>
                        <a:rPr kumimoji="0" lang="en-IN" sz="1100" kern="1200" baseline="0" dirty="0" err="1" smtClean="0">
                          <a:solidFill>
                            <a:schemeClr val="dk1"/>
                          </a:solidFill>
                          <a:latin typeface="Bookman Old Style" pitchFamily="18" charset="0"/>
                          <a:ea typeface="+mn-ea"/>
                          <a:cs typeface="+mn-cs"/>
                        </a:rPr>
                        <a:t>ke</a:t>
                      </a:r>
                      <a:r>
                        <a:rPr kumimoji="0" lang="en-IN" sz="1100" kern="1200" baseline="0" dirty="0" smtClean="0">
                          <a:solidFill>
                            <a:schemeClr val="dk1"/>
                          </a:solidFill>
                          <a:latin typeface="Bookman Old Style" pitchFamily="18" charset="0"/>
                          <a:ea typeface="+mn-ea"/>
                          <a:cs typeface="+mn-cs"/>
                        </a:rPr>
                        <a:t> </a:t>
                      </a:r>
                      <a:r>
                        <a:rPr kumimoji="0" lang="en-IN" sz="1100" kern="1200" baseline="0" dirty="0" err="1" smtClean="0">
                          <a:solidFill>
                            <a:schemeClr val="dk1"/>
                          </a:solidFill>
                          <a:latin typeface="Bookman Old Style" pitchFamily="18" charset="0"/>
                          <a:ea typeface="+mn-ea"/>
                          <a:cs typeface="+mn-cs"/>
                        </a:rPr>
                        <a:t>gulgule</a:t>
                      </a:r>
                      <a:endParaRPr kumimoji="0" lang="en-IN" sz="1100" kern="1200" dirty="0" smtClean="0">
                        <a:solidFill>
                          <a:schemeClr val="dk1"/>
                        </a:solidFill>
                        <a:latin typeface="Bookman Old Style" pitchFamily="18" charset="0"/>
                        <a:ea typeface="+mn-ea"/>
                        <a:cs typeface="+mn-cs"/>
                      </a:endParaRPr>
                    </a:p>
                  </a:txBody>
                  <a:tcPr marL="68580" marR="68580" marT="0" marB="0"/>
                </a:tc>
              </a:tr>
              <a:tr h="415394">
                <a:tc>
                  <a:txBody>
                    <a:bodyPr/>
                    <a:lstStyle/>
                    <a:p>
                      <a:pPr marL="0" algn="l" rtl="0" eaLnBrk="1" latinLnBrk="0" hangingPunct="1">
                        <a:lnSpc>
                          <a:spcPct val="150000"/>
                        </a:lnSpc>
                        <a:spcAft>
                          <a:spcPts val="600"/>
                        </a:spcAft>
                      </a:pPr>
                      <a:r>
                        <a:rPr kumimoji="0" lang="en-US" sz="1100" kern="1200" dirty="0" smtClean="0">
                          <a:solidFill>
                            <a:schemeClr val="dk1"/>
                          </a:solidFill>
                          <a:latin typeface="Bookman Old Style" pitchFamily="18" charset="0"/>
                          <a:ea typeface="+mn-ea"/>
                          <a:cs typeface="+mn-cs"/>
                        </a:rPr>
                        <a:t>  Atta</a:t>
                      </a:r>
                      <a:r>
                        <a:rPr kumimoji="0" lang="en-US" sz="1100" kern="1200" baseline="0" dirty="0" smtClean="0">
                          <a:solidFill>
                            <a:schemeClr val="dk1"/>
                          </a:solidFill>
                          <a:latin typeface="Bookman Old Style" pitchFamily="18" charset="0"/>
                          <a:ea typeface="+mn-ea"/>
                          <a:cs typeface="+mn-cs"/>
                        </a:rPr>
                        <a:t> ka </a:t>
                      </a:r>
                      <a:r>
                        <a:rPr kumimoji="0" lang="en-US" sz="1100" kern="1200" dirty="0" err="1" smtClean="0">
                          <a:solidFill>
                            <a:schemeClr val="dk1"/>
                          </a:solidFill>
                          <a:latin typeface="Bookman Old Style" pitchFamily="18" charset="0"/>
                          <a:ea typeface="+mn-ea"/>
                          <a:cs typeface="+mn-cs"/>
                        </a:rPr>
                        <a:t>Halwa</a:t>
                      </a:r>
                      <a:r>
                        <a:rPr kumimoji="0" lang="en-US" sz="1100" kern="1200" dirty="0" smtClean="0">
                          <a:solidFill>
                            <a:schemeClr val="dk1"/>
                          </a:solidFill>
                          <a:latin typeface="Bookman Old Style" pitchFamily="18" charset="0"/>
                          <a:ea typeface="+mn-ea"/>
                          <a:cs typeface="+mn-cs"/>
                        </a:rPr>
                        <a:t> with black </a:t>
                      </a:r>
                      <a:r>
                        <a:rPr kumimoji="0" lang="en-US" sz="1100" kern="1200" dirty="0" err="1" smtClean="0">
                          <a:solidFill>
                            <a:schemeClr val="dk1"/>
                          </a:solidFill>
                          <a:latin typeface="Bookman Old Style" pitchFamily="18" charset="0"/>
                          <a:ea typeface="+mn-ea"/>
                          <a:cs typeface="+mn-cs"/>
                        </a:rPr>
                        <a:t>channa</a:t>
                      </a:r>
                      <a:endParaRPr kumimoji="0" lang="en-IN" sz="1100" kern="1200" dirty="0" smtClean="0">
                        <a:solidFill>
                          <a:schemeClr val="dk1"/>
                        </a:solidFill>
                        <a:latin typeface="Bookman Old Style" pitchFamily="18" charset="0"/>
                        <a:ea typeface="+mn-ea"/>
                        <a:cs typeface="+mn-cs"/>
                      </a:endParaRPr>
                    </a:p>
                  </a:txBody>
                  <a:tcPr marL="68580" marR="68580" marT="0" marB="0"/>
                </a:tc>
                <a:tc>
                  <a:txBody>
                    <a:bodyPr/>
                    <a:lstStyle/>
                    <a:p>
                      <a:pPr marL="179705" algn="just">
                        <a:lnSpc>
                          <a:spcPct val="150000"/>
                        </a:lnSpc>
                        <a:spcAft>
                          <a:spcPts val="600"/>
                        </a:spcAft>
                      </a:pPr>
                      <a:r>
                        <a:rPr kumimoji="0" lang="en-US" sz="1100" kern="1200" dirty="0" err="1" smtClean="0">
                          <a:solidFill>
                            <a:schemeClr val="dk1"/>
                          </a:solidFill>
                          <a:latin typeface="Bookman Old Style" pitchFamily="18" charset="0"/>
                          <a:ea typeface="+mn-ea"/>
                          <a:cs typeface="+mn-cs"/>
                        </a:rPr>
                        <a:t>Postik</a:t>
                      </a:r>
                      <a:r>
                        <a:rPr kumimoji="0" lang="en-US" sz="1100" kern="1200" dirty="0" smtClean="0">
                          <a:solidFill>
                            <a:schemeClr val="dk1"/>
                          </a:solidFill>
                          <a:latin typeface="Bookman Old Style" pitchFamily="18" charset="0"/>
                          <a:ea typeface="+mn-ea"/>
                          <a:cs typeface="+mn-cs"/>
                        </a:rPr>
                        <a:t> </a:t>
                      </a:r>
                      <a:r>
                        <a:rPr kumimoji="0" lang="en-US" sz="1100" kern="1200" dirty="0" err="1" smtClean="0">
                          <a:solidFill>
                            <a:schemeClr val="dk1"/>
                          </a:solidFill>
                          <a:latin typeface="Bookman Old Style" pitchFamily="18" charset="0"/>
                          <a:ea typeface="+mn-ea"/>
                          <a:cs typeface="+mn-cs"/>
                        </a:rPr>
                        <a:t>Khichdi</a:t>
                      </a:r>
                      <a:endParaRPr kumimoji="0" lang="en-IN" sz="1100" kern="1200" dirty="0" smtClean="0">
                        <a:solidFill>
                          <a:schemeClr val="dk1"/>
                        </a:solidFill>
                        <a:latin typeface="Bookman Old Style" pitchFamily="18" charset="0"/>
                        <a:ea typeface="+mn-ea"/>
                        <a:cs typeface="+mn-cs"/>
                      </a:endParaRPr>
                    </a:p>
                  </a:txBody>
                  <a:tcPr marL="68580" marR="68580" marT="0" marB="0"/>
                </a:tc>
                <a:tc>
                  <a:txBody>
                    <a:bodyPr/>
                    <a:lstStyle/>
                    <a:p>
                      <a:pPr marL="179705" algn="just">
                        <a:lnSpc>
                          <a:spcPct val="150000"/>
                        </a:lnSpc>
                        <a:spcAft>
                          <a:spcPts val="600"/>
                        </a:spcAft>
                      </a:pPr>
                      <a:r>
                        <a:rPr kumimoji="0" lang="en-IN" sz="1100" kern="1200" dirty="0" err="1" smtClean="0">
                          <a:solidFill>
                            <a:schemeClr val="dk1"/>
                          </a:solidFill>
                          <a:latin typeface="Bookman Old Style" pitchFamily="18" charset="0"/>
                          <a:ea typeface="+mn-ea"/>
                          <a:cs typeface="+mn-cs"/>
                        </a:rPr>
                        <a:t>Bajre</a:t>
                      </a:r>
                      <a:r>
                        <a:rPr kumimoji="0" lang="en-IN" sz="1100" kern="1200" dirty="0" smtClean="0">
                          <a:solidFill>
                            <a:schemeClr val="dk1"/>
                          </a:solidFill>
                          <a:latin typeface="Bookman Old Style" pitchFamily="18" charset="0"/>
                          <a:ea typeface="+mn-ea"/>
                          <a:cs typeface="+mn-cs"/>
                        </a:rPr>
                        <a:t> </a:t>
                      </a:r>
                      <a:r>
                        <a:rPr kumimoji="0" lang="en-IN" sz="1100" kern="1200" dirty="0" err="1" smtClean="0">
                          <a:solidFill>
                            <a:schemeClr val="dk1"/>
                          </a:solidFill>
                          <a:latin typeface="Bookman Old Style" pitchFamily="18" charset="0"/>
                          <a:ea typeface="+mn-ea"/>
                          <a:cs typeface="+mn-cs"/>
                        </a:rPr>
                        <a:t>ki</a:t>
                      </a:r>
                      <a:r>
                        <a:rPr kumimoji="0" lang="en-IN" sz="1100" kern="1200" dirty="0" smtClean="0">
                          <a:solidFill>
                            <a:schemeClr val="dk1"/>
                          </a:solidFill>
                          <a:latin typeface="Bookman Old Style" pitchFamily="18" charset="0"/>
                          <a:ea typeface="+mn-ea"/>
                          <a:cs typeface="+mn-cs"/>
                        </a:rPr>
                        <a:t> </a:t>
                      </a:r>
                      <a:r>
                        <a:rPr kumimoji="0" lang="en-IN" sz="1100" kern="1200" dirty="0" err="1" smtClean="0">
                          <a:solidFill>
                            <a:schemeClr val="dk1"/>
                          </a:solidFill>
                          <a:latin typeface="Bookman Old Style" pitchFamily="18" charset="0"/>
                          <a:ea typeface="+mn-ea"/>
                          <a:cs typeface="+mn-cs"/>
                        </a:rPr>
                        <a:t>puri</a:t>
                      </a:r>
                      <a:endParaRPr kumimoji="0" lang="en-IN" sz="1100" kern="1200" dirty="0" smtClean="0">
                        <a:solidFill>
                          <a:schemeClr val="dk1"/>
                        </a:solidFill>
                        <a:latin typeface="Bookman Old Style" pitchFamily="18" charset="0"/>
                        <a:ea typeface="+mn-ea"/>
                        <a:cs typeface="+mn-cs"/>
                      </a:endParaRPr>
                    </a:p>
                  </a:txBody>
                  <a:tcPr marL="68580" marR="68580" marT="0" marB="0"/>
                </a:tc>
              </a:tr>
              <a:tr h="504056">
                <a:tc>
                  <a:txBody>
                    <a:bodyPr/>
                    <a:lstStyle/>
                    <a:p>
                      <a:pPr marL="0" algn="l" rtl="0" eaLnBrk="1" latinLnBrk="0" hangingPunct="1">
                        <a:lnSpc>
                          <a:spcPct val="150000"/>
                        </a:lnSpc>
                        <a:spcAft>
                          <a:spcPts val="600"/>
                        </a:spcAft>
                      </a:pPr>
                      <a:r>
                        <a:rPr kumimoji="0" lang="en-US" sz="1100" kern="1200" dirty="0" err="1" smtClean="0">
                          <a:solidFill>
                            <a:schemeClr val="dk1"/>
                          </a:solidFill>
                          <a:latin typeface="Bookman Old Style" pitchFamily="18" charset="0"/>
                          <a:ea typeface="+mn-ea"/>
                          <a:cs typeface="+mn-cs"/>
                        </a:rPr>
                        <a:t>Roti</a:t>
                      </a:r>
                      <a:r>
                        <a:rPr kumimoji="0" lang="en-US" sz="1100" kern="1200" dirty="0" smtClean="0">
                          <a:solidFill>
                            <a:schemeClr val="dk1"/>
                          </a:solidFill>
                          <a:latin typeface="Bookman Old Style" pitchFamily="18" charset="0"/>
                          <a:ea typeface="+mn-ea"/>
                          <a:cs typeface="+mn-cs"/>
                        </a:rPr>
                        <a:t> with </a:t>
                      </a:r>
                      <a:r>
                        <a:rPr kumimoji="0" lang="en-US" sz="1100" kern="1200" dirty="0" err="1" smtClean="0">
                          <a:solidFill>
                            <a:schemeClr val="dk1"/>
                          </a:solidFill>
                          <a:latin typeface="Bookman Old Style" pitchFamily="18" charset="0"/>
                          <a:ea typeface="+mn-ea"/>
                          <a:cs typeface="+mn-cs"/>
                        </a:rPr>
                        <a:t>Daal</a:t>
                      </a:r>
                      <a:r>
                        <a:rPr kumimoji="0" lang="en-US" sz="1100" kern="1200" dirty="0" smtClean="0">
                          <a:solidFill>
                            <a:schemeClr val="dk1"/>
                          </a:solidFill>
                          <a:latin typeface="Bookman Old Style" pitchFamily="18" charset="0"/>
                          <a:ea typeface="+mn-ea"/>
                          <a:cs typeface="+mn-cs"/>
                        </a:rPr>
                        <a:t> </a:t>
                      </a:r>
                      <a:r>
                        <a:rPr kumimoji="0" lang="en-US" sz="1100" kern="1200" dirty="0" err="1" smtClean="0">
                          <a:solidFill>
                            <a:schemeClr val="dk1"/>
                          </a:solidFill>
                          <a:latin typeface="Bookman Old Style" pitchFamily="18" charset="0"/>
                          <a:ea typeface="+mn-ea"/>
                          <a:cs typeface="+mn-cs"/>
                        </a:rPr>
                        <a:t>ghiya</a:t>
                      </a:r>
                      <a:r>
                        <a:rPr kumimoji="0" lang="en-US" sz="1100" kern="1200" dirty="0" smtClean="0">
                          <a:solidFill>
                            <a:schemeClr val="dk1"/>
                          </a:solidFill>
                          <a:latin typeface="Bookman Old Style" pitchFamily="18" charset="0"/>
                          <a:ea typeface="+mn-ea"/>
                          <a:cs typeface="+mn-cs"/>
                        </a:rPr>
                        <a:t>/</a:t>
                      </a:r>
                      <a:r>
                        <a:rPr kumimoji="0" lang="en-US" sz="1100" kern="1200" dirty="0" err="1" smtClean="0">
                          <a:solidFill>
                            <a:schemeClr val="dk1"/>
                          </a:solidFill>
                          <a:latin typeface="Bookman Old Style" pitchFamily="18" charset="0"/>
                          <a:ea typeface="+mn-ea"/>
                          <a:cs typeface="+mn-cs"/>
                        </a:rPr>
                        <a:t>kaddu</a:t>
                      </a:r>
                      <a:endParaRPr kumimoji="0" lang="en-IN" sz="1100" kern="1200" dirty="0" smtClean="0">
                        <a:solidFill>
                          <a:schemeClr val="dk1"/>
                        </a:solidFill>
                        <a:latin typeface="Bookman Old Style" pitchFamily="18" charset="0"/>
                        <a:ea typeface="+mn-ea"/>
                        <a:cs typeface="+mn-cs"/>
                      </a:endParaRPr>
                    </a:p>
                  </a:txBody>
                  <a:tcPr marL="68580" marR="68580" marT="0" marB="0"/>
                </a:tc>
                <a:tc>
                  <a:txBody>
                    <a:bodyPr/>
                    <a:lstStyle/>
                    <a:p>
                      <a:pPr marL="179705" indent="-11430" algn="just">
                        <a:lnSpc>
                          <a:spcPct val="150000"/>
                        </a:lnSpc>
                        <a:spcAft>
                          <a:spcPts val="600"/>
                        </a:spcAft>
                      </a:pPr>
                      <a:r>
                        <a:rPr kumimoji="0" lang="en-US" sz="1100" kern="1200" dirty="0" err="1" smtClean="0">
                          <a:solidFill>
                            <a:schemeClr val="dk1"/>
                          </a:solidFill>
                          <a:latin typeface="Bookman Old Style" pitchFamily="18" charset="0"/>
                          <a:ea typeface="+mn-ea"/>
                          <a:cs typeface="+mn-cs"/>
                        </a:rPr>
                        <a:t>Rajma</a:t>
                      </a:r>
                      <a:r>
                        <a:rPr kumimoji="0" lang="en-US" sz="1100" kern="1200" dirty="0" smtClean="0">
                          <a:solidFill>
                            <a:schemeClr val="dk1"/>
                          </a:solidFill>
                          <a:latin typeface="Bookman Old Style" pitchFamily="18" charset="0"/>
                          <a:ea typeface="+mn-ea"/>
                          <a:cs typeface="+mn-cs"/>
                        </a:rPr>
                        <a:t> and Rice</a:t>
                      </a:r>
                      <a:endParaRPr kumimoji="0" lang="en-IN" sz="1100" kern="1200" dirty="0" smtClean="0">
                        <a:solidFill>
                          <a:schemeClr val="dk1"/>
                        </a:solidFill>
                        <a:latin typeface="Bookman Old Style" pitchFamily="18" charset="0"/>
                        <a:ea typeface="+mn-ea"/>
                        <a:cs typeface="+mn-cs"/>
                      </a:endParaRPr>
                    </a:p>
                  </a:txBody>
                  <a:tcPr marL="68580" marR="68580" marT="0" marB="0"/>
                </a:tc>
                <a:tc>
                  <a:txBody>
                    <a:bodyPr/>
                    <a:lstStyle/>
                    <a:p>
                      <a:pPr marL="179705" indent="-11430" algn="just">
                        <a:lnSpc>
                          <a:spcPct val="150000"/>
                        </a:lnSpc>
                        <a:spcAft>
                          <a:spcPts val="600"/>
                        </a:spcAft>
                      </a:pPr>
                      <a:r>
                        <a:rPr kumimoji="0" lang="en-IN" sz="1100" kern="1200" dirty="0" err="1" smtClean="0">
                          <a:solidFill>
                            <a:schemeClr val="dk1"/>
                          </a:solidFill>
                          <a:latin typeface="Bookman Old Style" pitchFamily="18" charset="0"/>
                          <a:ea typeface="+mn-ea"/>
                          <a:cs typeface="+mn-cs"/>
                        </a:rPr>
                        <a:t>Bajre</a:t>
                      </a:r>
                      <a:r>
                        <a:rPr kumimoji="0" lang="en-IN" sz="1100" kern="1200" dirty="0" smtClean="0">
                          <a:solidFill>
                            <a:schemeClr val="dk1"/>
                          </a:solidFill>
                          <a:latin typeface="Bookman Old Style" pitchFamily="18" charset="0"/>
                          <a:ea typeface="+mn-ea"/>
                          <a:cs typeface="+mn-cs"/>
                        </a:rPr>
                        <a:t> </a:t>
                      </a:r>
                      <a:r>
                        <a:rPr kumimoji="0" lang="en-IN" sz="1100" kern="1200" dirty="0" err="1" smtClean="0">
                          <a:solidFill>
                            <a:schemeClr val="dk1"/>
                          </a:solidFill>
                          <a:latin typeface="Bookman Old Style" pitchFamily="18" charset="0"/>
                          <a:ea typeface="+mn-ea"/>
                          <a:cs typeface="+mn-cs"/>
                        </a:rPr>
                        <a:t>ki</a:t>
                      </a:r>
                      <a:r>
                        <a:rPr kumimoji="0" lang="en-IN" sz="1100" kern="1200" baseline="0" dirty="0" smtClean="0">
                          <a:solidFill>
                            <a:schemeClr val="dk1"/>
                          </a:solidFill>
                          <a:latin typeface="Bookman Old Style" pitchFamily="18" charset="0"/>
                          <a:ea typeface="+mn-ea"/>
                          <a:cs typeface="+mn-cs"/>
                        </a:rPr>
                        <a:t> </a:t>
                      </a:r>
                      <a:r>
                        <a:rPr kumimoji="0" lang="en-IN" sz="1100" kern="1200" baseline="0" dirty="0" err="1" smtClean="0">
                          <a:solidFill>
                            <a:schemeClr val="dk1"/>
                          </a:solidFill>
                          <a:latin typeface="Bookman Old Style" pitchFamily="18" charset="0"/>
                          <a:ea typeface="+mn-ea"/>
                          <a:cs typeface="+mn-cs"/>
                        </a:rPr>
                        <a:t>Khichi</a:t>
                      </a:r>
                      <a:endParaRPr kumimoji="0" lang="en-IN" sz="1100" kern="1200" dirty="0" smtClean="0">
                        <a:solidFill>
                          <a:schemeClr val="dk1"/>
                        </a:solidFill>
                        <a:latin typeface="Bookman Old Style" pitchFamily="18" charset="0"/>
                        <a:ea typeface="+mn-ea"/>
                        <a:cs typeface="+mn-cs"/>
                      </a:endParaRPr>
                    </a:p>
                  </a:txBody>
                  <a:tcPr marL="68580" marR="68580" marT="0" marB="0"/>
                </a:tc>
              </a:tr>
              <a:tr h="360040">
                <a:tc>
                  <a:txBody>
                    <a:bodyPr/>
                    <a:lstStyle/>
                    <a:p>
                      <a:pPr marL="0" algn="l" rtl="0" eaLnBrk="1" latinLnBrk="0" hangingPunct="1">
                        <a:lnSpc>
                          <a:spcPct val="150000"/>
                        </a:lnSpc>
                        <a:spcAft>
                          <a:spcPts val="600"/>
                        </a:spcAft>
                      </a:pPr>
                      <a:r>
                        <a:rPr kumimoji="0" lang="en-US" sz="1100" kern="1200" dirty="0" err="1" smtClean="0">
                          <a:solidFill>
                            <a:schemeClr val="dk1"/>
                          </a:solidFill>
                          <a:latin typeface="Bookman Old Style" pitchFamily="18" charset="0"/>
                          <a:ea typeface="+mn-ea"/>
                          <a:cs typeface="+mn-cs"/>
                        </a:rPr>
                        <a:t>Meetha</a:t>
                      </a:r>
                      <a:r>
                        <a:rPr kumimoji="0" lang="en-US" sz="1100" kern="1200" dirty="0" smtClean="0">
                          <a:solidFill>
                            <a:schemeClr val="dk1"/>
                          </a:solidFill>
                          <a:latin typeface="Bookman Old Style" pitchFamily="18" charset="0"/>
                          <a:ea typeface="+mn-ea"/>
                          <a:cs typeface="+mn-cs"/>
                        </a:rPr>
                        <a:t> </a:t>
                      </a:r>
                      <a:r>
                        <a:rPr kumimoji="0" lang="en-US" sz="1100" kern="1200" dirty="0" err="1" smtClean="0">
                          <a:solidFill>
                            <a:schemeClr val="dk1"/>
                          </a:solidFill>
                          <a:latin typeface="Bookman Old Style" pitchFamily="18" charset="0"/>
                          <a:ea typeface="+mn-ea"/>
                          <a:cs typeface="+mn-cs"/>
                        </a:rPr>
                        <a:t>Daliya</a:t>
                      </a:r>
                      <a:endParaRPr kumimoji="0" lang="en-IN" sz="1100" kern="1200" dirty="0" smtClean="0">
                        <a:solidFill>
                          <a:schemeClr val="dk1"/>
                        </a:solidFill>
                        <a:latin typeface="Bookman Old Style" pitchFamily="18" charset="0"/>
                        <a:ea typeface="+mn-ea"/>
                        <a:cs typeface="+mn-cs"/>
                      </a:endParaRPr>
                    </a:p>
                  </a:txBody>
                  <a:tcPr marL="68580" marR="68580" marT="0" marB="0"/>
                </a:tc>
                <a:tc>
                  <a:txBody>
                    <a:bodyPr/>
                    <a:lstStyle/>
                    <a:p>
                      <a:pPr marL="179705" algn="just">
                        <a:lnSpc>
                          <a:spcPct val="150000"/>
                        </a:lnSpc>
                        <a:spcAft>
                          <a:spcPts val="600"/>
                        </a:spcAft>
                      </a:pPr>
                      <a:r>
                        <a:rPr kumimoji="0" lang="en-US" sz="1100" kern="1200" dirty="0" err="1" smtClean="0">
                          <a:solidFill>
                            <a:schemeClr val="dk1"/>
                          </a:solidFill>
                          <a:latin typeface="Bookman Old Style" pitchFamily="18" charset="0"/>
                          <a:ea typeface="+mn-ea"/>
                          <a:cs typeface="+mn-cs"/>
                        </a:rPr>
                        <a:t>KarhiPakora</a:t>
                      </a:r>
                      <a:r>
                        <a:rPr kumimoji="0" lang="en-US" sz="1100" kern="1200" dirty="0" smtClean="0">
                          <a:solidFill>
                            <a:schemeClr val="dk1"/>
                          </a:solidFill>
                          <a:latin typeface="Bookman Old Style" pitchFamily="18" charset="0"/>
                          <a:ea typeface="+mn-ea"/>
                          <a:cs typeface="+mn-cs"/>
                        </a:rPr>
                        <a:t>/seasonal Vegetable and Rice</a:t>
                      </a:r>
                      <a:endParaRPr kumimoji="0" lang="en-IN" sz="1100" kern="1200" dirty="0" smtClean="0">
                        <a:solidFill>
                          <a:schemeClr val="dk1"/>
                        </a:solidFill>
                        <a:latin typeface="Bookman Old Style" pitchFamily="18" charset="0"/>
                        <a:ea typeface="+mn-ea"/>
                        <a:cs typeface="+mn-cs"/>
                      </a:endParaRPr>
                    </a:p>
                  </a:txBody>
                  <a:tcPr marL="68580" marR="68580" marT="0" marB="0"/>
                </a:tc>
                <a:tc>
                  <a:txBody>
                    <a:bodyPr/>
                    <a:lstStyle/>
                    <a:p>
                      <a:pPr marL="179705" algn="just">
                        <a:lnSpc>
                          <a:spcPct val="150000"/>
                        </a:lnSpc>
                        <a:spcAft>
                          <a:spcPts val="600"/>
                        </a:spcAft>
                      </a:pPr>
                      <a:r>
                        <a:rPr kumimoji="0" lang="en-IN" sz="1100" kern="1200" dirty="0" err="1" smtClean="0">
                          <a:solidFill>
                            <a:schemeClr val="dk1"/>
                          </a:solidFill>
                          <a:latin typeface="Bookman Old Style" pitchFamily="18" charset="0"/>
                          <a:ea typeface="+mn-ea"/>
                          <a:cs typeface="+mn-cs"/>
                        </a:rPr>
                        <a:t>Bajre</a:t>
                      </a:r>
                      <a:r>
                        <a:rPr kumimoji="0" lang="en-IN" sz="1100" kern="1200" baseline="0" dirty="0" smtClean="0">
                          <a:solidFill>
                            <a:schemeClr val="dk1"/>
                          </a:solidFill>
                          <a:latin typeface="Bookman Old Style" pitchFamily="18" charset="0"/>
                          <a:ea typeface="+mn-ea"/>
                          <a:cs typeface="+mn-cs"/>
                        </a:rPr>
                        <a:t> </a:t>
                      </a:r>
                      <a:r>
                        <a:rPr kumimoji="0" lang="en-IN" sz="1100" kern="1200" baseline="0" dirty="0" err="1" smtClean="0">
                          <a:solidFill>
                            <a:schemeClr val="dk1"/>
                          </a:solidFill>
                          <a:latin typeface="Bookman Old Style" pitchFamily="18" charset="0"/>
                          <a:ea typeface="+mn-ea"/>
                          <a:cs typeface="+mn-cs"/>
                        </a:rPr>
                        <a:t>ke</a:t>
                      </a:r>
                      <a:r>
                        <a:rPr kumimoji="0" lang="en-IN" sz="1100" kern="1200" baseline="0" dirty="0" smtClean="0">
                          <a:solidFill>
                            <a:schemeClr val="dk1"/>
                          </a:solidFill>
                          <a:latin typeface="Bookman Old Style" pitchFamily="18" charset="0"/>
                          <a:ea typeface="+mn-ea"/>
                          <a:cs typeface="+mn-cs"/>
                        </a:rPr>
                        <a:t> biscuit</a:t>
                      </a:r>
                      <a:endParaRPr kumimoji="0" lang="en-IN" sz="1100" kern="1200" dirty="0" smtClean="0">
                        <a:solidFill>
                          <a:schemeClr val="dk1"/>
                        </a:solidFill>
                        <a:latin typeface="Bookman Old Style" pitchFamily="18" charset="0"/>
                        <a:ea typeface="+mn-ea"/>
                        <a:cs typeface="+mn-cs"/>
                      </a:endParaRPr>
                    </a:p>
                  </a:txBody>
                  <a:tcPr marL="68580" marR="68580" marT="0" marB="0"/>
                </a:tc>
              </a:tr>
              <a:tr h="432048">
                <a:tc>
                  <a:txBody>
                    <a:bodyPr/>
                    <a:lstStyle/>
                    <a:p>
                      <a:pPr marL="0" algn="l" rtl="0" eaLnBrk="1" latinLnBrk="0" hangingPunct="1">
                        <a:lnSpc>
                          <a:spcPct val="150000"/>
                        </a:lnSpc>
                        <a:spcAft>
                          <a:spcPts val="600"/>
                        </a:spcAft>
                      </a:pPr>
                      <a:r>
                        <a:rPr kumimoji="0" lang="en-US" sz="1100" kern="1200" dirty="0" smtClean="0">
                          <a:solidFill>
                            <a:schemeClr val="dk1"/>
                          </a:solidFill>
                          <a:latin typeface="Bookman Old Style" pitchFamily="18" charset="0"/>
                          <a:ea typeface="+mn-ea"/>
                          <a:cs typeface="+mn-cs"/>
                        </a:rPr>
                        <a:t>Wheat soya </a:t>
                      </a:r>
                      <a:r>
                        <a:rPr kumimoji="0" lang="en-US" sz="1100" kern="1200" dirty="0" err="1" smtClean="0">
                          <a:solidFill>
                            <a:schemeClr val="dk1"/>
                          </a:solidFill>
                          <a:latin typeface="Bookman Old Style" pitchFamily="18" charset="0"/>
                          <a:ea typeface="+mn-ea"/>
                          <a:cs typeface="+mn-cs"/>
                        </a:rPr>
                        <a:t>puri</a:t>
                      </a:r>
                      <a:r>
                        <a:rPr kumimoji="0" lang="en-US" sz="1100" kern="1200" dirty="0" smtClean="0">
                          <a:solidFill>
                            <a:schemeClr val="dk1"/>
                          </a:solidFill>
                          <a:latin typeface="Bookman Old Style" pitchFamily="18" charset="0"/>
                          <a:ea typeface="+mn-ea"/>
                          <a:cs typeface="+mn-cs"/>
                        </a:rPr>
                        <a:t> and vegetable/</a:t>
                      </a:r>
                      <a:r>
                        <a:rPr kumimoji="0" lang="en-US" sz="1100" kern="1200" baseline="0" dirty="0" smtClean="0">
                          <a:solidFill>
                            <a:schemeClr val="dk1"/>
                          </a:solidFill>
                          <a:latin typeface="Bookman Old Style" pitchFamily="18" charset="0"/>
                          <a:ea typeface="+mn-ea"/>
                          <a:cs typeface="+mn-cs"/>
                        </a:rPr>
                        <a:t> white </a:t>
                      </a:r>
                      <a:r>
                        <a:rPr kumimoji="0" lang="en-US" sz="1100" kern="1200" baseline="0" dirty="0" err="1" smtClean="0">
                          <a:solidFill>
                            <a:schemeClr val="dk1"/>
                          </a:solidFill>
                          <a:latin typeface="Bookman Old Style" pitchFamily="18" charset="0"/>
                          <a:ea typeface="+mn-ea"/>
                          <a:cs typeface="+mn-cs"/>
                        </a:rPr>
                        <a:t>channa</a:t>
                      </a:r>
                      <a:r>
                        <a:rPr kumimoji="0" lang="en-US" sz="1100" kern="1200" baseline="0" dirty="0" smtClean="0">
                          <a:solidFill>
                            <a:schemeClr val="dk1"/>
                          </a:solidFill>
                          <a:latin typeface="Bookman Old Style" pitchFamily="18" charset="0"/>
                          <a:ea typeface="+mn-ea"/>
                          <a:cs typeface="+mn-cs"/>
                        </a:rPr>
                        <a:t> </a:t>
                      </a:r>
                      <a:r>
                        <a:rPr kumimoji="0" lang="en-US" sz="1100" kern="1200" baseline="0" dirty="0" err="1" smtClean="0">
                          <a:solidFill>
                            <a:schemeClr val="dk1"/>
                          </a:solidFill>
                          <a:latin typeface="Bookman Old Style" pitchFamily="18" charset="0"/>
                          <a:ea typeface="+mn-ea"/>
                          <a:cs typeface="+mn-cs"/>
                        </a:rPr>
                        <a:t>Aloo</a:t>
                      </a:r>
                      <a:endParaRPr kumimoji="0" lang="en-IN" sz="1100" kern="1200" dirty="0" smtClean="0">
                        <a:solidFill>
                          <a:schemeClr val="dk1"/>
                        </a:solidFill>
                        <a:latin typeface="Bookman Old Style" pitchFamily="18" charset="0"/>
                        <a:ea typeface="+mn-ea"/>
                        <a:cs typeface="+mn-cs"/>
                      </a:endParaRPr>
                    </a:p>
                  </a:txBody>
                  <a:tcPr marL="68580" marR="68580" marT="0" marB="0"/>
                </a:tc>
                <a:tc>
                  <a:txBody>
                    <a:bodyPr/>
                    <a:lstStyle/>
                    <a:p>
                      <a:pPr marL="179705" algn="just">
                        <a:lnSpc>
                          <a:spcPct val="150000"/>
                        </a:lnSpc>
                        <a:spcAft>
                          <a:spcPts val="600"/>
                        </a:spcAft>
                      </a:pPr>
                      <a:r>
                        <a:rPr kumimoji="0" lang="en-US" sz="1100" kern="1200" dirty="0" smtClean="0">
                          <a:solidFill>
                            <a:schemeClr val="dk1"/>
                          </a:solidFill>
                          <a:latin typeface="Bookman Old Style" pitchFamily="18" charset="0"/>
                          <a:ea typeface="+mn-ea"/>
                          <a:cs typeface="+mn-cs"/>
                        </a:rPr>
                        <a:t>Sweet Rice</a:t>
                      </a:r>
                      <a:endParaRPr kumimoji="0" lang="en-IN" sz="1100" kern="1200" dirty="0" smtClean="0">
                        <a:solidFill>
                          <a:schemeClr val="dk1"/>
                        </a:solidFill>
                        <a:latin typeface="Bookman Old Style" pitchFamily="18" charset="0"/>
                        <a:ea typeface="+mn-ea"/>
                        <a:cs typeface="+mn-cs"/>
                      </a:endParaRPr>
                    </a:p>
                  </a:txBody>
                  <a:tcPr marL="68580" marR="68580" marT="0" marB="0"/>
                </a:tc>
                <a:tc>
                  <a:txBody>
                    <a:bodyPr/>
                    <a:lstStyle/>
                    <a:p>
                      <a:pPr marL="179705" algn="just">
                        <a:lnSpc>
                          <a:spcPct val="150000"/>
                        </a:lnSpc>
                        <a:spcAft>
                          <a:spcPts val="600"/>
                        </a:spcAft>
                      </a:pPr>
                      <a:r>
                        <a:rPr kumimoji="0" lang="en-IN" sz="1100" kern="1200" dirty="0" smtClean="0">
                          <a:solidFill>
                            <a:schemeClr val="dk1"/>
                          </a:solidFill>
                          <a:latin typeface="Bookman Old Style" pitchFamily="18" charset="0"/>
                          <a:ea typeface="+mn-ea"/>
                          <a:cs typeface="+mn-cs"/>
                        </a:rPr>
                        <a:t>Peanut/</a:t>
                      </a:r>
                      <a:r>
                        <a:rPr kumimoji="0" lang="en-IN" sz="1100" kern="1200" baseline="0" dirty="0" smtClean="0">
                          <a:solidFill>
                            <a:schemeClr val="dk1"/>
                          </a:solidFill>
                          <a:latin typeface="Bookman Old Style" pitchFamily="18" charset="0"/>
                          <a:ea typeface="+mn-ea"/>
                          <a:cs typeface="+mn-cs"/>
                        </a:rPr>
                        <a:t> </a:t>
                      </a:r>
                      <a:r>
                        <a:rPr kumimoji="0" lang="en-IN" sz="1100" kern="1200" baseline="0" dirty="0" err="1" smtClean="0">
                          <a:solidFill>
                            <a:schemeClr val="dk1"/>
                          </a:solidFill>
                          <a:latin typeface="Bookman Old Style" pitchFamily="18" charset="0"/>
                          <a:ea typeface="+mn-ea"/>
                          <a:cs typeface="+mn-cs"/>
                        </a:rPr>
                        <a:t>Moongfali</a:t>
                      </a:r>
                      <a:r>
                        <a:rPr kumimoji="0" lang="en-IN" sz="1100" kern="1200" baseline="0" dirty="0" smtClean="0">
                          <a:solidFill>
                            <a:schemeClr val="dk1"/>
                          </a:solidFill>
                          <a:latin typeface="Bookman Old Style" pitchFamily="18" charset="0"/>
                          <a:ea typeface="+mn-ea"/>
                          <a:cs typeface="+mn-cs"/>
                        </a:rPr>
                        <a:t> </a:t>
                      </a:r>
                      <a:r>
                        <a:rPr kumimoji="0" lang="en-IN" sz="1100" kern="1200" baseline="0" dirty="0" err="1" smtClean="0">
                          <a:solidFill>
                            <a:schemeClr val="dk1"/>
                          </a:solidFill>
                          <a:latin typeface="Bookman Old Style" pitchFamily="18" charset="0"/>
                          <a:ea typeface="+mn-ea"/>
                          <a:cs typeface="+mn-cs"/>
                        </a:rPr>
                        <a:t>chakki</a:t>
                      </a:r>
                      <a:endParaRPr kumimoji="0" lang="en-IN" sz="1100" kern="1200" dirty="0" smtClean="0">
                        <a:solidFill>
                          <a:schemeClr val="dk1"/>
                        </a:solidFill>
                        <a:latin typeface="Bookman Old Style" pitchFamily="18" charset="0"/>
                        <a:ea typeface="+mn-ea"/>
                        <a:cs typeface="+mn-cs"/>
                      </a:endParaRPr>
                    </a:p>
                  </a:txBody>
                  <a:tcPr marL="68580" marR="68580" marT="0" marB="0"/>
                </a:tc>
              </a:tr>
              <a:tr h="410024">
                <a:tc>
                  <a:txBody>
                    <a:bodyPr/>
                    <a:lstStyle/>
                    <a:p>
                      <a:pPr marL="0" algn="l" rtl="0" eaLnBrk="1" latinLnBrk="0" hangingPunct="1">
                        <a:lnSpc>
                          <a:spcPct val="150000"/>
                        </a:lnSpc>
                        <a:spcAft>
                          <a:spcPts val="600"/>
                        </a:spcAft>
                      </a:pPr>
                      <a:r>
                        <a:rPr kumimoji="0" lang="en-US" sz="1100" kern="1200" dirty="0" err="1" smtClean="0">
                          <a:solidFill>
                            <a:schemeClr val="dk1"/>
                          </a:solidFill>
                          <a:latin typeface="Bookman Old Style" pitchFamily="18" charset="0"/>
                          <a:ea typeface="+mn-ea"/>
                          <a:cs typeface="+mn-cs"/>
                        </a:rPr>
                        <a:t>Paushtik</a:t>
                      </a:r>
                      <a:r>
                        <a:rPr kumimoji="0" lang="en-US" sz="1100" kern="1200" dirty="0" smtClean="0">
                          <a:solidFill>
                            <a:schemeClr val="dk1"/>
                          </a:solidFill>
                          <a:latin typeface="Bookman Old Style" pitchFamily="18" charset="0"/>
                          <a:ea typeface="+mn-ea"/>
                          <a:cs typeface="+mn-cs"/>
                        </a:rPr>
                        <a:t> Dalia</a:t>
                      </a:r>
                      <a:endParaRPr kumimoji="0" lang="en-IN" sz="1100" kern="1200" dirty="0" smtClean="0">
                        <a:solidFill>
                          <a:schemeClr val="dk1"/>
                        </a:solidFill>
                        <a:latin typeface="Bookman Old Style" pitchFamily="18" charset="0"/>
                        <a:ea typeface="+mn-ea"/>
                        <a:cs typeface="+mn-cs"/>
                      </a:endParaRPr>
                    </a:p>
                  </a:txBody>
                  <a:tcPr marL="68580" marR="68580" marT="0" marB="0"/>
                </a:tc>
                <a:tc>
                  <a:txBody>
                    <a:bodyPr/>
                    <a:lstStyle/>
                    <a:p>
                      <a:pPr marL="179705" algn="just">
                        <a:lnSpc>
                          <a:spcPct val="150000"/>
                        </a:lnSpc>
                        <a:spcAft>
                          <a:spcPts val="600"/>
                        </a:spcAft>
                      </a:pPr>
                      <a:r>
                        <a:rPr kumimoji="0" lang="en-IN" sz="1100" kern="1200" dirty="0" smtClean="0">
                          <a:solidFill>
                            <a:schemeClr val="dk1"/>
                          </a:solidFill>
                          <a:latin typeface="Bookman Old Style" pitchFamily="18" charset="0"/>
                          <a:ea typeface="+mn-ea"/>
                          <a:cs typeface="+mn-cs"/>
                        </a:rPr>
                        <a:t>Coconut </a:t>
                      </a:r>
                      <a:r>
                        <a:rPr kumimoji="0" lang="en-IN" sz="1100" kern="1200" dirty="0" err="1" smtClean="0">
                          <a:solidFill>
                            <a:schemeClr val="dk1"/>
                          </a:solidFill>
                          <a:latin typeface="Bookman Old Style" pitchFamily="18" charset="0"/>
                          <a:ea typeface="+mn-ea"/>
                          <a:cs typeface="+mn-cs"/>
                        </a:rPr>
                        <a:t>Pulaoa</a:t>
                      </a:r>
                      <a:endParaRPr kumimoji="0" lang="en-IN" sz="1100" kern="1200" dirty="0" smtClean="0">
                        <a:solidFill>
                          <a:schemeClr val="dk1"/>
                        </a:solidFill>
                        <a:latin typeface="Bookman Old Style" pitchFamily="18" charset="0"/>
                        <a:ea typeface="+mn-ea"/>
                        <a:cs typeface="+mn-cs"/>
                      </a:endParaRPr>
                    </a:p>
                  </a:txBody>
                  <a:tcPr marL="68580" marR="68580" marT="0" marB="0"/>
                </a:tc>
                <a:tc>
                  <a:txBody>
                    <a:bodyPr/>
                    <a:lstStyle/>
                    <a:p>
                      <a:pPr marL="179705" algn="just">
                        <a:lnSpc>
                          <a:spcPct val="150000"/>
                        </a:lnSpc>
                        <a:spcAft>
                          <a:spcPts val="600"/>
                        </a:spcAft>
                      </a:pPr>
                      <a:endParaRPr kumimoji="0" lang="en-IN" sz="1100" kern="1200" dirty="0" smtClean="0">
                        <a:solidFill>
                          <a:schemeClr val="dk1"/>
                        </a:solidFill>
                        <a:latin typeface="Bookman Old Style" pitchFamily="18" charset="0"/>
                        <a:ea typeface="+mn-ea"/>
                        <a:cs typeface="+mn-cs"/>
                      </a:endParaRPr>
                    </a:p>
                  </a:txBody>
                  <a:tcPr marL="68580" marR="68580" marT="0" marB="0"/>
                </a:tc>
              </a:tr>
              <a:tr h="382689">
                <a:tc>
                  <a:txBody>
                    <a:bodyPr/>
                    <a:lstStyle/>
                    <a:p>
                      <a:pPr marL="0" indent="0" algn="just">
                        <a:lnSpc>
                          <a:spcPct val="150000"/>
                        </a:lnSpc>
                        <a:spcAft>
                          <a:spcPts val="600"/>
                        </a:spcAft>
                      </a:pPr>
                      <a:r>
                        <a:rPr kumimoji="0" lang="en-US" sz="1100" kern="1200" dirty="0" err="1" smtClean="0">
                          <a:solidFill>
                            <a:schemeClr val="dk1"/>
                          </a:solidFill>
                          <a:latin typeface="Bookman Old Style" pitchFamily="18" charset="0"/>
                          <a:ea typeface="+mn-ea"/>
                          <a:cs typeface="+mn-cs"/>
                        </a:rPr>
                        <a:t>Meetha</a:t>
                      </a:r>
                      <a:r>
                        <a:rPr kumimoji="0" lang="en-US" sz="1100" kern="1200" dirty="0" smtClean="0">
                          <a:solidFill>
                            <a:schemeClr val="dk1"/>
                          </a:solidFill>
                          <a:latin typeface="Bookman Old Style" pitchFamily="18" charset="0"/>
                          <a:ea typeface="+mn-ea"/>
                          <a:cs typeface="+mn-cs"/>
                        </a:rPr>
                        <a:t> </a:t>
                      </a:r>
                      <a:r>
                        <a:rPr kumimoji="0" lang="en-US" sz="1100" kern="1200" dirty="0" err="1" smtClean="0">
                          <a:solidFill>
                            <a:schemeClr val="dk1"/>
                          </a:solidFill>
                          <a:latin typeface="Bookman Old Style" pitchFamily="18" charset="0"/>
                          <a:ea typeface="+mn-ea"/>
                          <a:cs typeface="+mn-cs"/>
                        </a:rPr>
                        <a:t>Pura</a:t>
                      </a:r>
                      <a:r>
                        <a:rPr kumimoji="0" lang="en-US" sz="1100" kern="1200" dirty="0" smtClean="0">
                          <a:solidFill>
                            <a:schemeClr val="dk1"/>
                          </a:solidFill>
                          <a:latin typeface="Bookman Old Style" pitchFamily="18" charset="0"/>
                          <a:ea typeface="+mn-ea"/>
                          <a:cs typeface="+mn-cs"/>
                        </a:rPr>
                        <a:t> </a:t>
                      </a:r>
                      <a:r>
                        <a:rPr kumimoji="0" lang="en-US" sz="1100" kern="1200" dirty="0" err="1" smtClean="0">
                          <a:solidFill>
                            <a:schemeClr val="dk1"/>
                          </a:solidFill>
                          <a:latin typeface="Bookman Old Style" pitchFamily="18" charset="0"/>
                          <a:ea typeface="+mn-ea"/>
                          <a:cs typeface="+mn-cs"/>
                        </a:rPr>
                        <a:t>anh</a:t>
                      </a:r>
                      <a:r>
                        <a:rPr kumimoji="0" lang="en-US" sz="1100" kern="1200" dirty="0" smtClean="0">
                          <a:solidFill>
                            <a:schemeClr val="dk1"/>
                          </a:solidFill>
                          <a:latin typeface="Bookman Old Style" pitchFamily="18" charset="0"/>
                          <a:ea typeface="+mn-ea"/>
                          <a:cs typeface="+mn-cs"/>
                        </a:rPr>
                        <a:t> </a:t>
                      </a:r>
                      <a:r>
                        <a:rPr kumimoji="0" lang="en-US" sz="1100" kern="1200" dirty="0" err="1" smtClean="0">
                          <a:solidFill>
                            <a:schemeClr val="dk1"/>
                          </a:solidFill>
                          <a:latin typeface="Bookman Old Style" pitchFamily="18" charset="0"/>
                          <a:ea typeface="+mn-ea"/>
                          <a:cs typeface="+mn-cs"/>
                        </a:rPr>
                        <a:t>Kheer</a:t>
                      </a:r>
                      <a:endParaRPr kumimoji="0" lang="en-IN" sz="1100" kern="1200" dirty="0" smtClean="0">
                        <a:solidFill>
                          <a:schemeClr val="dk1"/>
                        </a:solidFill>
                        <a:latin typeface="Bookman Old Style" pitchFamily="18" charset="0"/>
                        <a:ea typeface="+mn-ea"/>
                        <a:cs typeface="+mn-cs"/>
                      </a:endParaRPr>
                    </a:p>
                  </a:txBody>
                  <a:tcPr marL="68580" marR="68580" marT="0" marB="0"/>
                </a:tc>
                <a:tc>
                  <a:txBody>
                    <a:bodyPr/>
                    <a:lstStyle/>
                    <a:p>
                      <a:endParaRPr kumimoji="0" lang="en-IN" sz="1100" kern="1200" dirty="0">
                        <a:solidFill>
                          <a:schemeClr val="dk1"/>
                        </a:solidFill>
                        <a:latin typeface="Bookman Old Style" pitchFamily="18" charset="0"/>
                        <a:ea typeface="+mn-ea"/>
                        <a:cs typeface="+mn-cs"/>
                      </a:endParaRPr>
                    </a:p>
                  </a:txBody>
                  <a:tcPr/>
                </a:tc>
                <a:tc>
                  <a:txBody>
                    <a:bodyPr/>
                    <a:lstStyle/>
                    <a:p>
                      <a:endParaRPr kumimoji="0" lang="en-IN" sz="1100" kern="1200" dirty="0">
                        <a:solidFill>
                          <a:schemeClr val="dk1"/>
                        </a:solidFill>
                        <a:latin typeface="Bookman Old Style" pitchFamily="18" charset="0"/>
                        <a:ea typeface="+mn-ea"/>
                        <a:cs typeface="+mn-cs"/>
                      </a:endParaRPr>
                    </a:p>
                  </a:txBody>
                  <a:tcPr/>
                </a:tc>
              </a:tr>
              <a:tr h="432493">
                <a:tc>
                  <a:txBody>
                    <a:bodyPr/>
                    <a:lstStyle/>
                    <a:p>
                      <a:pPr marL="0" indent="0" algn="just">
                        <a:lnSpc>
                          <a:spcPct val="150000"/>
                        </a:lnSpc>
                        <a:spcAft>
                          <a:spcPts val="600"/>
                        </a:spcAft>
                      </a:pPr>
                      <a:r>
                        <a:rPr kumimoji="0" lang="en-IN" sz="1100" kern="1200" dirty="0" err="1" smtClean="0">
                          <a:solidFill>
                            <a:schemeClr val="dk1"/>
                          </a:solidFill>
                          <a:latin typeface="Bookman Old Style" pitchFamily="18" charset="0"/>
                          <a:ea typeface="+mn-ea"/>
                          <a:cs typeface="+mn-cs"/>
                        </a:rPr>
                        <a:t>Channa</a:t>
                      </a:r>
                      <a:r>
                        <a:rPr kumimoji="0" lang="en-IN" sz="1100" kern="1200" dirty="0" smtClean="0">
                          <a:solidFill>
                            <a:schemeClr val="dk1"/>
                          </a:solidFill>
                          <a:latin typeface="Bookman Old Style" pitchFamily="18" charset="0"/>
                          <a:ea typeface="+mn-ea"/>
                          <a:cs typeface="+mn-cs"/>
                        </a:rPr>
                        <a:t> Dal </a:t>
                      </a:r>
                      <a:r>
                        <a:rPr kumimoji="0" lang="en-IN" sz="1100" kern="1200" dirty="0" err="1" smtClean="0">
                          <a:solidFill>
                            <a:schemeClr val="dk1"/>
                          </a:solidFill>
                          <a:latin typeface="Bookman Old Style" pitchFamily="18" charset="0"/>
                          <a:ea typeface="+mn-ea"/>
                          <a:cs typeface="+mn-cs"/>
                        </a:rPr>
                        <a:t>Prantha</a:t>
                      </a:r>
                      <a:r>
                        <a:rPr kumimoji="0" lang="en-IN" sz="1100" kern="1200" dirty="0" smtClean="0">
                          <a:solidFill>
                            <a:schemeClr val="dk1"/>
                          </a:solidFill>
                          <a:latin typeface="Bookman Old Style" pitchFamily="18" charset="0"/>
                          <a:ea typeface="+mn-ea"/>
                          <a:cs typeface="+mn-cs"/>
                        </a:rPr>
                        <a:t>/Vegetable</a:t>
                      </a:r>
                      <a:r>
                        <a:rPr kumimoji="0" lang="en-IN" sz="1100" kern="1200" baseline="0" dirty="0" smtClean="0">
                          <a:solidFill>
                            <a:schemeClr val="dk1"/>
                          </a:solidFill>
                          <a:latin typeface="Bookman Old Style" pitchFamily="18" charset="0"/>
                          <a:ea typeface="+mn-ea"/>
                          <a:cs typeface="+mn-cs"/>
                        </a:rPr>
                        <a:t> </a:t>
                      </a:r>
                      <a:r>
                        <a:rPr kumimoji="0" lang="en-IN" sz="1100" kern="1200" baseline="0" dirty="0" err="1" smtClean="0">
                          <a:solidFill>
                            <a:schemeClr val="dk1"/>
                          </a:solidFill>
                          <a:latin typeface="Bookman Old Style" pitchFamily="18" charset="0"/>
                          <a:ea typeface="+mn-ea"/>
                          <a:cs typeface="+mn-cs"/>
                        </a:rPr>
                        <a:t>prantha</a:t>
                      </a:r>
                      <a:endParaRPr kumimoji="0" lang="en-IN" sz="1100" kern="1200" dirty="0" smtClean="0">
                        <a:solidFill>
                          <a:schemeClr val="dk1"/>
                        </a:solidFill>
                        <a:latin typeface="Bookman Old Style" pitchFamily="18" charset="0"/>
                        <a:ea typeface="+mn-ea"/>
                        <a:cs typeface="+mn-cs"/>
                      </a:endParaRPr>
                    </a:p>
                  </a:txBody>
                  <a:tcPr marL="68580" marR="68580" marT="0" marB="0"/>
                </a:tc>
                <a:tc>
                  <a:txBody>
                    <a:bodyPr/>
                    <a:lstStyle/>
                    <a:p>
                      <a:endParaRPr kumimoji="0" lang="en-IN" sz="1100" kern="1200" dirty="0">
                        <a:solidFill>
                          <a:schemeClr val="dk1"/>
                        </a:solidFill>
                        <a:latin typeface="Bookman Old Style" pitchFamily="18" charset="0"/>
                        <a:ea typeface="+mn-ea"/>
                        <a:cs typeface="+mn-cs"/>
                      </a:endParaRPr>
                    </a:p>
                  </a:txBody>
                  <a:tcPr/>
                </a:tc>
                <a:tc>
                  <a:txBody>
                    <a:bodyPr/>
                    <a:lstStyle/>
                    <a:p>
                      <a:endParaRPr kumimoji="0" lang="en-IN" sz="1100" kern="1200" dirty="0">
                        <a:solidFill>
                          <a:schemeClr val="dk1"/>
                        </a:solidFill>
                        <a:latin typeface="Bookman Old Style" pitchFamily="18" charset="0"/>
                        <a:ea typeface="+mn-ea"/>
                        <a:cs typeface="+mn-cs"/>
                      </a:endParaRPr>
                    </a:p>
                  </a:txBody>
                  <a:tcPr/>
                </a:tc>
              </a:tr>
              <a:tr h="725161">
                <a:tc>
                  <a:txBody>
                    <a:bodyPr/>
                    <a:lstStyle/>
                    <a:p>
                      <a:pPr marL="0" indent="0" algn="just">
                        <a:lnSpc>
                          <a:spcPct val="150000"/>
                        </a:lnSpc>
                        <a:spcAft>
                          <a:spcPts val="600"/>
                        </a:spcAft>
                      </a:pPr>
                      <a:r>
                        <a:rPr kumimoji="0" lang="en-IN" sz="1100" kern="1200" dirty="0" err="1" smtClean="0">
                          <a:solidFill>
                            <a:schemeClr val="dk1"/>
                          </a:solidFill>
                          <a:latin typeface="Bookman Old Style" pitchFamily="18" charset="0"/>
                          <a:ea typeface="+mn-ea"/>
                          <a:cs typeface="+mn-cs"/>
                        </a:rPr>
                        <a:t>Chana</a:t>
                      </a:r>
                      <a:r>
                        <a:rPr kumimoji="0" lang="en-IN" sz="1100" kern="1200" dirty="0" smtClean="0">
                          <a:solidFill>
                            <a:schemeClr val="dk1"/>
                          </a:solidFill>
                          <a:latin typeface="Bookman Old Style" pitchFamily="18" charset="0"/>
                          <a:ea typeface="+mn-ea"/>
                          <a:cs typeface="+mn-cs"/>
                        </a:rPr>
                        <a:t> Dal/</a:t>
                      </a:r>
                      <a:r>
                        <a:rPr kumimoji="0" lang="en-IN" sz="1100" kern="1200" dirty="0" err="1" smtClean="0">
                          <a:solidFill>
                            <a:schemeClr val="dk1"/>
                          </a:solidFill>
                          <a:latin typeface="Bookman Old Style" pitchFamily="18" charset="0"/>
                          <a:ea typeface="+mn-ea"/>
                          <a:cs typeface="+mn-cs"/>
                        </a:rPr>
                        <a:t>Moongdal</a:t>
                      </a:r>
                      <a:r>
                        <a:rPr kumimoji="0" lang="en-IN" sz="1100" kern="1200" dirty="0" smtClean="0">
                          <a:solidFill>
                            <a:schemeClr val="dk1"/>
                          </a:solidFill>
                          <a:latin typeface="Bookman Old Style" pitchFamily="18" charset="0"/>
                          <a:ea typeface="+mn-ea"/>
                          <a:cs typeface="+mn-cs"/>
                        </a:rPr>
                        <a:t>/</a:t>
                      </a:r>
                      <a:r>
                        <a:rPr kumimoji="0" lang="en-IN" sz="1100" kern="1200" dirty="0" err="1" smtClean="0">
                          <a:solidFill>
                            <a:schemeClr val="dk1"/>
                          </a:solidFill>
                          <a:latin typeface="Bookman Old Style" pitchFamily="18" charset="0"/>
                          <a:ea typeface="+mn-ea"/>
                          <a:cs typeface="+mn-cs"/>
                        </a:rPr>
                        <a:t>Sabut</a:t>
                      </a:r>
                      <a:r>
                        <a:rPr kumimoji="0" lang="en-IN" sz="1100" kern="1200" baseline="0" dirty="0" smtClean="0">
                          <a:solidFill>
                            <a:schemeClr val="dk1"/>
                          </a:solidFill>
                          <a:latin typeface="Bookman Old Style" pitchFamily="18" charset="0"/>
                          <a:ea typeface="+mn-ea"/>
                          <a:cs typeface="+mn-cs"/>
                        </a:rPr>
                        <a:t> </a:t>
                      </a:r>
                      <a:r>
                        <a:rPr kumimoji="0" lang="en-IN" sz="1100" kern="1200" baseline="0" dirty="0" err="1" smtClean="0">
                          <a:solidFill>
                            <a:schemeClr val="dk1"/>
                          </a:solidFill>
                          <a:latin typeface="Bookman Old Style" pitchFamily="18" charset="0"/>
                          <a:ea typeface="+mn-ea"/>
                          <a:cs typeface="+mn-cs"/>
                        </a:rPr>
                        <a:t>Moongdal</a:t>
                      </a:r>
                      <a:r>
                        <a:rPr kumimoji="0" lang="en-IN" sz="1100" kern="1200" baseline="0" dirty="0" smtClean="0">
                          <a:solidFill>
                            <a:schemeClr val="dk1"/>
                          </a:solidFill>
                          <a:latin typeface="Bookman Old Style" pitchFamily="18" charset="0"/>
                          <a:ea typeface="+mn-ea"/>
                          <a:cs typeface="+mn-cs"/>
                        </a:rPr>
                        <a:t> and Roti</a:t>
                      </a:r>
                      <a:endParaRPr kumimoji="0" lang="en-IN" sz="1100" kern="1200" dirty="0" smtClean="0">
                        <a:solidFill>
                          <a:schemeClr val="dk1"/>
                        </a:solidFill>
                        <a:latin typeface="Bookman Old Style" pitchFamily="18" charset="0"/>
                        <a:ea typeface="+mn-ea"/>
                        <a:cs typeface="+mn-cs"/>
                      </a:endParaRPr>
                    </a:p>
                  </a:txBody>
                  <a:tcPr marL="68580" marR="68580" marT="0" marB="0"/>
                </a:tc>
                <a:tc>
                  <a:txBody>
                    <a:bodyPr/>
                    <a:lstStyle/>
                    <a:p>
                      <a:endParaRPr kumimoji="0" lang="en-IN" sz="1100" kern="1200" dirty="0">
                        <a:solidFill>
                          <a:schemeClr val="dk1"/>
                        </a:solidFill>
                        <a:latin typeface="Bookman Old Style" pitchFamily="18" charset="0"/>
                        <a:ea typeface="+mn-ea"/>
                        <a:cs typeface="+mn-cs"/>
                      </a:endParaRPr>
                    </a:p>
                  </a:txBody>
                  <a:tcPr/>
                </a:tc>
                <a:tc>
                  <a:txBody>
                    <a:bodyPr/>
                    <a:lstStyle/>
                    <a:p>
                      <a:endParaRPr kumimoji="0" lang="en-IN" sz="1100" kern="1200" dirty="0">
                        <a:solidFill>
                          <a:schemeClr val="dk1"/>
                        </a:solidFill>
                        <a:latin typeface="Bookman Old Style" pitchFamily="18" charset="0"/>
                        <a:ea typeface="+mn-ea"/>
                        <a:cs typeface="+mn-cs"/>
                      </a:endParaRPr>
                    </a:p>
                  </a:txBody>
                  <a:tcPr/>
                </a:tc>
              </a:tr>
            </a:tbl>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05088" cy="1828800"/>
          </a:xfrm>
        </p:spPr>
        <p:txBody>
          <a:bodyPr>
            <a:normAutofit/>
          </a:bodyPr>
          <a:lstStyle/>
          <a:p>
            <a:pPr algn="ctr"/>
            <a:r>
              <a:rPr lang="en-US" sz="2000" dirty="0" smtClean="0">
                <a:latin typeface="Bookman Old Style" pitchFamily="18" charset="0"/>
              </a:rPr>
              <a:t>SECTION –IV</a:t>
            </a:r>
            <a:br>
              <a:rPr lang="en-US" sz="2000" dirty="0" smtClean="0">
                <a:latin typeface="Bookman Old Style" pitchFamily="18" charset="0"/>
              </a:rPr>
            </a:br>
            <a:endParaRPr lang="en-IN" sz="2000" dirty="0">
              <a:solidFill>
                <a:schemeClr val="accent4">
                  <a:lumMod val="60000"/>
                  <a:lumOff val="40000"/>
                </a:schemeClr>
              </a:solidFill>
              <a:latin typeface="Bookman Old Style" pitchFamily="18" charset="0"/>
            </a:endParaRPr>
          </a:p>
        </p:txBody>
      </p:sp>
      <p:sp>
        <p:nvSpPr>
          <p:cNvPr id="3" name="Content Placeholder 2"/>
          <p:cNvSpPr>
            <a:spLocks noGrp="1"/>
          </p:cNvSpPr>
          <p:nvPr>
            <p:ph idx="1"/>
          </p:nvPr>
        </p:nvSpPr>
        <p:spPr>
          <a:xfrm>
            <a:off x="251520" y="1447800"/>
            <a:ext cx="8682168" cy="2701280"/>
          </a:xfrm>
        </p:spPr>
        <p:txBody>
          <a:bodyPr>
            <a:noAutofit/>
          </a:bodyPr>
          <a:lstStyle/>
          <a:p>
            <a:pPr algn="ctr">
              <a:buNone/>
            </a:pPr>
            <a:endParaRPr lang="en-US" sz="6000" dirty="0" smtClean="0">
              <a:solidFill>
                <a:schemeClr val="accent3">
                  <a:lumMod val="60000"/>
                  <a:lumOff val="40000"/>
                </a:schemeClr>
              </a:solidFill>
            </a:endParaRPr>
          </a:p>
          <a:p>
            <a:pPr algn="ctr">
              <a:buNone/>
            </a:pPr>
            <a:r>
              <a:rPr lang="en-US" sz="6000" dirty="0" smtClean="0">
                <a:solidFill>
                  <a:schemeClr val="accent3">
                    <a:lumMod val="60000"/>
                    <a:lumOff val="40000"/>
                  </a:schemeClr>
                </a:solidFill>
                <a:latin typeface="Bookman Old Style" pitchFamily="18" charset="0"/>
              </a:rPr>
              <a:t>ACHIEVEMENTS</a:t>
            </a:r>
          </a:p>
          <a:p>
            <a:pPr algn="ctr">
              <a:buNone/>
            </a:pPr>
            <a:endParaRPr lang="en-US" sz="2000" dirty="0" smtClean="0">
              <a:latin typeface="Bookman Old Style" pitchFamily="18" charset="0"/>
            </a:endParaRPr>
          </a:p>
        </p:txBody>
      </p:sp>
      <p:sp>
        <p:nvSpPr>
          <p:cNvPr id="4" name="Slide Number Placeholder 3"/>
          <p:cNvSpPr>
            <a:spLocks noGrp="1"/>
          </p:cNvSpPr>
          <p:nvPr>
            <p:ph type="sldNum" sz="quarter" idx="12"/>
          </p:nvPr>
        </p:nvSpPr>
        <p:spPr/>
        <p:txBody>
          <a:bodyPr/>
          <a:lstStyle/>
          <a:p>
            <a:pPr>
              <a:defRPr/>
            </a:pPr>
            <a:fld id="{1D3D73B6-85B6-4B74-B05A-59AA96DD6C95}" type="slidenum">
              <a:rPr lang="en-US" smtClean="0"/>
              <a:pPr>
                <a:defRPr/>
              </a:pPr>
              <a:t>17</a:t>
            </a:fld>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408108"/>
          </a:xfrm>
        </p:spPr>
        <p:txBody>
          <a:bodyPr>
            <a:noAutofit/>
          </a:bodyPr>
          <a:lstStyle/>
          <a:p>
            <a:pPr algn="ct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Rashtriya</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Poshan</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Maah</a:t>
            </a:r>
            <a:r>
              <a:rPr lang="en-US" sz="3600" b="1" i="1" dirty="0" smtClean="0">
                <a:latin typeface="Times New Roman" pitchFamily="18" charset="0"/>
                <a:cs typeface="Times New Roman" pitchFamily="18" charset="0"/>
              </a:rPr>
              <a:t> </a:t>
            </a:r>
            <a:endParaRPr lang="en-US" sz="3600" b="1" i="1" dirty="0">
              <a:latin typeface="Times New Roman" pitchFamily="18" charset="0"/>
              <a:cs typeface="Times New Roman" pitchFamily="18" charset="0"/>
            </a:endParaRPr>
          </a:p>
        </p:txBody>
      </p:sp>
      <p:sp>
        <p:nvSpPr>
          <p:cNvPr id="3" name="Content Placeholder 2"/>
          <p:cNvSpPr>
            <a:spLocks noGrp="1"/>
          </p:cNvSpPr>
          <p:nvPr>
            <p:ph idx="1"/>
          </p:nvPr>
        </p:nvSpPr>
        <p:spPr>
          <a:xfrm>
            <a:off x="285720" y="980728"/>
            <a:ext cx="8606760" cy="4176464"/>
          </a:xfrm>
        </p:spPr>
        <p:txBody>
          <a:bodyPr>
            <a:noAutofit/>
          </a:bodyPr>
          <a:lstStyle/>
          <a:p>
            <a:pPr algn="just"/>
            <a:r>
              <a:rPr lang="en-US" sz="1600" i="1" dirty="0">
                <a:latin typeface="Times New Roman" pitchFamily="18" charset="0"/>
                <a:cs typeface="Times New Roman" pitchFamily="18" charset="0"/>
              </a:rPr>
              <a:t> </a:t>
            </a:r>
            <a:r>
              <a:rPr lang="en-US" sz="1600" i="1" dirty="0" err="1">
                <a:latin typeface="Bookman Old Style" pitchFamily="18" charset="0"/>
                <a:cs typeface="Times New Roman" pitchFamily="18" charset="0"/>
              </a:rPr>
              <a:t>Rashtriya</a:t>
            </a:r>
            <a:r>
              <a:rPr lang="en-US" sz="1600" i="1" dirty="0">
                <a:latin typeface="Bookman Old Style" pitchFamily="18" charset="0"/>
                <a:cs typeface="Times New Roman" pitchFamily="18" charset="0"/>
              </a:rPr>
              <a:t> </a:t>
            </a:r>
            <a:r>
              <a:rPr lang="en-US" sz="1600" i="1" dirty="0" err="1">
                <a:latin typeface="Bookman Old Style" pitchFamily="18" charset="0"/>
                <a:cs typeface="Times New Roman" pitchFamily="18" charset="0"/>
              </a:rPr>
              <a:t>Poshan</a:t>
            </a:r>
            <a:r>
              <a:rPr lang="en-US" sz="1600" i="1" dirty="0">
                <a:latin typeface="Bookman Old Style" pitchFamily="18" charset="0"/>
                <a:cs typeface="Times New Roman" pitchFamily="18" charset="0"/>
              </a:rPr>
              <a:t> </a:t>
            </a:r>
            <a:r>
              <a:rPr lang="en-US" sz="1600" i="1" dirty="0" err="1" smtClean="0">
                <a:latin typeface="Bookman Old Style" pitchFamily="18" charset="0"/>
                <a:cs typeface="Times New Roman" pitchFamily="18" charset="0"/>
              </a:rPr>
              <a:t>Maah</a:t>
            </a:r>
            <a:r>
              <a:rPr lang="en-US" sz="1600" dirty="0" smtClean="0">
                <a:latin typeface="Bookman Old Style" pitchFamily="18" charset="0"/>
                <a:cs typeface="Times New Roman" pitchFamily="18" charset="0"/>
              </a:rPr>
              <a:t> was organized in 21 districts of the State from 5 to 28</a:t>
            </a:r>
            <a:r>
              <a:rPr lang="en-US" sz="1600" baseline="30000" dirty="0" smtClean="0">
                <a:latin typeface="Bookman Old Style" pitchFamily="18" charset="0"/>
                <a:cs typeface="Times New Roman" pitchFamily="18" charset="0"/>
              </a:rPr>
              <a:t>th</a:t>
            </a:r>
            <a:r>
              <a:rPr lang="en-US" sz="1600" dirty="0" smtClean="0">
                <a:latin typeface="Bookman Old Style" pitchFamily="18" charset="0"/>
                <a:cs typeface="Times New Roman" pitchFamily="18" charset="0"/>
              </a:rPr>
              <a:t> September. During this week following activities were covered:</a:t>
            </a:r>
          </a:p>
          <a:p>
            <a:pPr algn="just"/>
            <a:endParaRPr lang="en-US" sz="1600" dirty="0" smtClean="0">
              <a:latin typeface="Bookman Old Style" pitchFamily="18" charset="0"/>
              <a:cs typeface="Times New Roman" pitchFamily="18" charset="0"/>
            </a:endParaRPr>
          </a:p>
          <a:p>
            <a:pPr algn="just"/>
            <a:r>
              <a:rPr lang="en-US" sz="1600" b="1" u="sng" dirty="0" smtClean="0">
                <a:latin typeface="Bookman Old Style" pitchFamily="18" charset="0"/>
                <a:cs typeface="Times New Roman" pitchFamily="18" charset="0"/>
              </a:rPr>
              <a:t>05.09.2018</a:t>
            </a:r>
            <a:r>
              <a:rPr lang="en-US" sz="1600" dirty="0" smtClean="0">
                <a:latin typeface="Bookman Old Style" pitchFamily="18" charset="0"/>
                <a:cs typeface="Times New Roman" pitchFamily="18" charset="0"/>
              </a:rPr>
              <a:t> : In all schools hand washing day has been celebrated. </a:t>
            </a:r>
          </a:p>
          <a:p>
            <a:pPr algn="just"/>
            <a:endParaRPr lang="en-US" sz="1600" dirty="0" smtClean="0">
              <a:latin typeface="Bookman Old Style" pitchFamily="18" charset="0"/>
              <a:cs typeface="Times New Roman" pitchFamily="18" charset="0"/>
            </a:endParaRPr>
          </a:p>
          <a:p>
            <a:pPr algn="just"/>
            <a:r>
              <a:rPr lang="en-US" sz="1600" b="1" u="sng" dirty="0" smtClean="0">
                <a:latin typeface="Bookman Old Style" pitchFamily="18" charset="0"/>
                <a:cs typeface="Times New Roman" pitchFamily="18" charset="0"/>
              </a:rPr>
              <a:t>06.09.2018</a:t>
            </a:r>
            <a:r>
              <a:rPr lang="en-US" sz="1600" dirty="0" smtClean="0">
                <a:latin typeface="Bookman Old Style" pitchFamily="18" charset="0"/>
                <a:cs typeface="Times New Roman" pitchFamily="18" charset="0"/>
              </a:rPr>
              <a:t>:  All schools have celebrated </a:t>
            </a:r>
            <a:r>
              <a:rPr lang="en-US" sz="1600" dirty="0" err="1" smtClean="0">
                <a:latin typeface="Bookman Old Style" pitchFamily="18" charset="0"/>
                <a:cs typeface="Times New Roman" pitchFamily="18" charset="0"/>
              </a:rPr>
              <a:t>Beti</a:t>
            </a:r>
            <a:r>
              <a:rPr lang="en-US" sz="1600" dirty="0" smtClean="0">
                <a:latin typeface="Bookman Old Style" pitchFamily="18" charset="0"/>
                <a:cs typeface="Times New Roman" pitchFamily="18" charset="0"/>
              </a:rPr>
              <a:t> ka </a:t>
            </a:r>
            <a:r>
              <a:rPr lang="en-US" sz="1600" dirty="0" err="1" smtClean="0">
                <a:latin typeface="Bookman Old Style" pitchFamily="18" charset="0"/>
                <a:cs typeface="Times New Roman" pitchFamily="18" charset="0"/>
              </a:rPr>
              <a:t>Janamdin</a:t>
            </a:r>
            <a:r>
              <a:rPr lang="en-US" sz="1600" dirty="0" smtClean="0">
                <a:latin typeface="Bookman Old Style" pitchFamily="18" charset="0"/>
                <a:cs typeface="Times New Roman" pitchFamily="18" charset="0"/>
              </a:rPr>
              <a:t>-School </a:t>
            </a:r>
            <a:r>
              <a:rPr lang="en-US" sz="1600" dirty="0" err="1" smtClean="0">
                <a:latin typeface="Bookman Old Style" pitchFamily="18" charset="0"/>
                <a:cs typeface="Times New Roman" pitchFamily="18" charset="0"/>
              </a:rPr>
              <a:t>mai</a:t>
            </a:r>
            <a:r>
              <a:rPr lang="en-US" sz="1600" dirty="0" smtClean="0">
                <a:latin typeface="Bookman Old Style" pitchFamily="18" charset="0"/>
                <a:cs typeface="Times New Roman" pitchFamily="18" charset="0"/>
              </a:rPr>
              <a:t> </a:t>
            </a:r>
            <a:r>
              <a:rPr lang="en-US" sz="1600" dirty="0" err="1" smtClean="0">
                <a:latin typeface="Bookman Old Style" pitchFamily="18" charset="0"/>
                <a:cs typeface="Times New Roman" pitchFamily="18" charset="0"/>
              </a:rPr>
              <a:t>Abhinandan</a:t>
            </a:r>
            <a:r>
              <a:rPr lang="en-US" sz="1600" dirty="0" smtClean="0">
                <a:latin typeface="Bookman Old Style" pitchFamily="18" charset="0"/>
                <a:cs typeface="Times New Roman" pitchFamily="18" charset="0"/>
              </a:rPr>
              <a:t>. </a:t>
            </a:r>
          </a:p>
          <a:p>
            <a:pPr algn="just"/>
            <a:endParaRPr lang="en-US" sz="1600" dirty="0" smtClean="0">
              <a:latin typeface="Bookman Old Style" pitchFamily="18" charset="0"/>
              <a:cs typeface="Times New Roman" pitchFamily="18" charset="0"/>
            </a:endParaRPr>
          </a:p>
          <a:p>
            <a:pPr algn="just"/>
            <a:r>
              <a:rPr lang="en-US" sz="1600" b="1" u="sng" dirty="0" smtClean="0">
                <a:latin typeface="Bookman Old Style" pitchFamily="18" charset="0"/>
                <a:cs typeface="Times New Roman" pitchFamily="18" charset="0"/>
              </a:rPr>
              <a:t>10.09.2018 &amp; 11.09.2018 :</a:t>
            </a:r>
            <a:r>
              <a:rPr lang="en-US" sz="1600" dirty="0" smtClean="0">
                <a:latin typeface="Bookman Old Style" pitchFamily="18" charset="0"/>
                <a:cs typeface="Times New Roman" pitchFamily="18" charset="0"/>
              </a:rPr>
              <a:t> Health check-up of children with the help of health department and also provided health supplements to children.  </a:t>
            </a:r>
          </a:p>
          <a:p>
            <a:pPr algn="just"/>
            <a:endParaRPr lang="en-US" sz="1600" dirty="0" smtClean="0">
              <a:latin typeface="Bookman Old Style" pitchFamily="18" charset="0"/>
              <a:cs typeface="Times New Roman" pitchFamily="18" charset="0"/>
            </a:endParaRPr>
          </a:p>
          <a:p>
            <a:pPr algn="just"/>
            <a:r>
              <a:rPr lang="en-US" sz="1600" b="1" u="sng" dirty="0" smtClean="0">
                <a:latin typeface="Bookman Old Style" pitchFamily="18" charset="0"/>
                <a:cs typeface="Times New Roman" pitchFamily="18" charset="0"/>
              </a:rPr>
              <a:t>12.09.2018: </a:t>
            </a:r>
            <a:r>
              <a:rPr lang="en-US" sz="1600" dirty="0" smtClean="0">
                <a:latin typeface="Bookman Old Style" pitchFamily="18" charset="0"/>
                <a:cs typeface="Times New Roman" pitchFamily="18" charset="0"/>
              </a:rPr>
              <a:t>Training provided to all cooks for cleanliness , quality of food by Master Trainers at Block Level.</a:t>
            </a:r>
          </a:p>
          <a:p>
            <a:pPr marL="0" indent="0" algn="just">
              <a:buNone/>
            </a:pPr>
            <a:endParaRPr lang="en-US" sz="1600" dirty="0" smtClean="0">
              <a:latin typeface="Bookman Old Style" pitchFamily="18" charset="0"/>
              <a:cs typeface="Times New Roman" pitchFamily="18" charset="0"/>
            </a:endParaRPr>
          </a:p>
          <a:p>
            <a:pPr algn="just"/>
            <a:r>
              <a:rPr lang="en-US" sz="1600" b="1" u="sng" dirty="0" smtClean="0">
                <a:latin typeface="Bookman Old Style" pitchFamily="18" charset="0"/>
                <a:cs typeface="Times New Roman" pitchFamily="18" charset="0"/>
              </a:rPr>
              <a:t>13.09.2018</a:t>
            </a:r>
            <a:r>
              <a:rPr lang="en-US" sz="1600" dirty="0" smtClean="0">
                <a:latin typeface="Bookman Old Style" pitchFamily="18" charset="0"/>
                <a:cs typeface="Times New Roman" pitchFamily="18" charset="0"/>
              </a:rPr>
              <a:t>: Recipe competition were organized in all schools of all Districts and Block Level. All students were guided regarding personal hygiene, brushing teeth and washing hand.</a:t>
            </a:r>
          </a:p>
          <a:p>
            <a:pPr algn="just"/>
            <a:r>
              <a:rPr lang="en-US" sz="1600" b="1" u="sng" dirty="0" smtClean="0">
                <a:latin typeface="Bookman Old Style" pitchFamily="18" charset="0"/>
                <a:cs typeface="Times New Roman" pitchFamily="18" charset="0"/>
              </a:rPr>
              <a:t>14.09.2018 &amp; 15.09.2018 </a:t>
            </a:r>
            <a:r>
              <a:rPr lang="en-US" sz="1600" dirty="0" smtClean="0">
                <a:latin typeface="Bookman Old Style" pitchFamily="18" charset="0"/>
                <a:cs typeface="Times New Roman" pitchFamily="18" charset="0"/>
              </a:rPr>
              <a:t>: A survey and </a:t>
            </a:r>
            <a:r>
              <a:rPr lang="en-US" sz="1600" dirty="0" err="1" smtClean="0">
                <a:latin typeface="Bookman Old Style" pitchFamily="18" charset="0"/>
                <a:cs typeface="Times New Roman" pitchFamily="18" charset="0"/>
              </a:rPr>
              <a:t>competiton</a:t>
            </a:r>
            <a:r>
              <a:rPr lang="en-US" sz="1600" dirty="0" smtClean="0">
                <a:latin typeface="Bookman Old Style" pitchFamily="18" charset="0"/>
                <a:cs typeface="Times New Roman" pitchFamily="18" charset="0"/>
              </a:rPr>
              <a:t> regarding healthy/nutritious food was organized and winner were </a:t>
            </a:r>
            <a:r>
              <a:rPr lang="en-US" sz="1600" dirty="0" err="1" smtClean="0">
                <a:latin typeface="Bookman Old Style" pitchFamily="18" charset="0"/>
                <a:cs typeface="Times New Roman" pitchFamily="18" charset="0"/>
              </a:rPr>
              <a:t>honoured</a:t>
            </a:r>
            <a:r>
              <a:rPr lang="en-US" sz="1600" dirty="0" smtClean="0">
                <a:latin typeface="Bookman Old Style" pitchFamily="18" charset="0"/>
                <a:cs typeface="Times New Roman" pitchFamily="18" charset="0"/>
              </a:rPr>
              <a:t>  with certificates.</a:t>
            </a:r>
          </a:p>
          <a:p>
            <a:pPr algn="just"/>
            <a:r>
              <a:rPr lang="en-US" sz="1600" b="1" u="sng" dirty="0" smtClean="0">
                <a:latin typeface="Bookman Old Style" pitchFamily="18" charset="0"/>
                <a:cs typeface="Times New Roman" pitchFamily="18" charset="0"/>
              </a:rPr>
              <a:t>17.09.2018</a:t>
            </a:r>
            <a:r>
              <a:rPr lang="en-US" sz="1600" dirty="0" smtClean="0">
                <a:latin typeface="Bookman Old Style" pitchFamily="18" charset="0"/>
                <a:cs typeface="Times New Roman" pitchFamily="18" charset="0"/>
              </a:rPr>
              <a:t>:  Students were inspired for maintaining kitchen garden in schools .</a:t>
            </a:r>
          </a:p>
          <a:p>
            <a:pPr>
              <a:buNone/>
            </a:pPr>
            <a:endParaRPr lang="en-US" sz="1600" dirty="0">
              <a:latin typeface="Book Antiqua" pitchFamily="18" charset="0"/>
            </a:endParaRPr>
          </a:p>
        </p:txBody>
      </p:sp>
      <p:sp>
        <p:nvSpPr>
          <p:cNvPr id="4" name="Slide Number Placeholder 3"/>
          <p:cNvSpPr>
            <a:spLocks noGrp="1"/>
          </p:cNvSpPr>
          <p:nvPr>
            <p:ph type="sldNum" sz="quarter" idx="12"/>
          </p:nvPr>
        </p:nvSpPr>
        <p:spPr/>
        <p:txBody>
          <a:bodyPr/>
          <a:lstStyle/>
          <a:p>
            <a:fld id="{C8F70981-5056-4AA8-B13A-2ED8841A4BB7}" type="slidenum">
              <a:rPr lang="en-US" smtClean="0"/>
              <a:pPr/>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lgn="just"/>
            <a:r>
              <a:rPr lang="en-US" sz="1600" b="1" u="sng" dirty="0">
                <a:solidFill>
                  <a:prstClr val="black"/>
                </a:solidFill>
                <a:latin typeface="Bookman Old Style" pitchFamily="18" charset="0"/>
                <a:cs typeface="Times New Roman" pitchFamily="18" charset="0"/>
              </a:rPr>
              <a:t>18.09.2018 &amp; 19.09.2018 </a:t>
            </a:r>
            <a:r>
              <a:rPr lang="en-US" sz="1600" dirty="0">
                <a:solidFill>
                  <a:prstClr val="black"/>
                </a:solidFill>
                <a:latin typeface="Bookman Old Style" pitchFamily="18" charset="0"/>
                <a:cs typeface="Times New Roman" pitchFamily="18" charset="0"/>
              </a:rPr>
              <a:t>:  A painting/posture competition was organized at primary and upper primary level and winner were </a:t>
            </a:r>
            <a:r>
              <a:rPr lang="en-US" sz="1600" dirty="0" err="1">
                <a:solidFill>
                  <a:prstClr val="black"/>
                </a:solidFill>
                <a:latin typeface="Bookman Old Style" pitchFamily="18" charset="0"/>
                <a:cs typeface="Times New Roman" pitchFamily="18" charset="0"/>
              </a:rPr>
              <a:t>honoured</a:t>
            </a:r>
            <a:r>
              <a:rPr lang="en-US" sz="1600" dirty="0">
                <a:solidFill>
                  <a:prstClr val="black"/>
                </a:solidFill>
                <a:latin typeface="Bookman Old Style" pitchFamily="18" charset="0"/>
                <a:cs typeface="Times New Roman" pitchFamily="18" charset="0"/>
              </a:rPr>
              <a:t> with certificates.</a:t>
            </a:r>
          </a:p>
          <a:p>
            <a:pPr lvl="0" algn="just"/>
            <a:r>
              <a:rPr lang="en-US" sz="1600" b="1" u="sng" dirty="0">
                <a:solidFill>
                  <a:prstClr val="black"/>
                </a:solidFill>
                <a:latin typeface="Bookman Old Style" pitchFamily="18" charset="0"/>
                <a:cs typeface="Times New Roman" pitchFamily="18" charset="0"/>
              </a:rPr>
              <a:t>20.09.2018</a:t>
            </a:r>
            <a:r>
              <a:rPr lang="en-US" sz="1600" dirty="0">
                <a:solidFill>
                  <a:prstClr val="black"/>
                </a:solidFill>
                <a:latin typeface="Bookman Old Style" pitchFamily="18" charset="0"/>
                <a:cs typeface="Times New Roman" pitchFamily="18" charset="0"/>
              </a:rPr>
              <a:t> : A Quiz competition was organized at primary and upper primary level and winner were </a:t>
            </a:r>
            <a:r>
              <a:rPr lang="en-US" sz="1600" dirty="0" err="1">
                <a:solidFill>
                  <a:prstClr val="black"/>
                </a:solidFill>
                <a:latin typeface="Bookman Old Style" pitchFamily="18" charset="0"/>
                <a:cs typeface="Times New Roman" pitchFamily="18" charset="0"/>
              </a:rPr>
              <a:t>honoured</a:t>
            </a:r>
            <a:r>
              <a:rPr lang="en-US" sz="1600" dirty="0">
                <a:solidFill>
                  <a:prstClr val="black"/>
                </a:solidFill>
                <a:latin typeface="Bookman Old Style" pitchFamily="18" charset="0"/>
                <a:cs typeface="Times New Roman" pitchFamily="18" charset="0"/>
              </a:rPr>
              <a:t> with certificates.</a:t>
            </a:r>
          </a:p>
          <a:p>
            <a:pPr lvl="0" algn="just"/>
            <a:endParaRPr lang="en-US" sz="1600" dirty="0">
              <a:solidFill>
                <a:prstClr val="black"/>
              </a:solidFill>
              <a:latin typeface="Bookman Old Style" pitchFamily="18" charset="0"/>
              <a:cs typeface="Times New Roman" pitchFamily="18" charset="0"/>
            </a:endParaRPr>
          </a:p>
          <a:p>
            <a:pPr lvl="0" algn="just"/>
            <a:r>
              <a:rPr lang="en-US" sz="1600" b="1" u="sng" dirty="0">
                <a:solidFill>
                  <a:prstClr val="black"/>
                </a:solidFill>
                <a:latin typeface="Bookman Old Style" pitchFamily="18" charset="0"/>
                <a:cs typeface="Times New Roman" pitchFamily="18" charset="0"/>
              </a:rPr>
              <a:t>21.09.2018</a:t>
            </a:r>
            <a:r>
              <a:rPr lang="en-US" sz="1600" dirty="0">
                <a:solidFill>
                  <a:prstClr val="black"/>
                </a:solidFill>
                <a:latin typeface="Bookman Old Style" pitchFamily="18" charset="0"/>
                <a:cs typeface="Times New Roman" pitchFamily="18" charset="0"/>
              </a:rPr>
              <a:t> : A  Debate competition was organized at primary and upper primary level and winner were </a:t>
            </a:r>
            <a:r>
              <a:rPr lang="en-US" sz="1600" dirty="0" err="1">
                <a:solidFill>
                  <a:prstClr val="black"/>
                </a:solidFill>
                <a:latin typeface="Bookman Old Style" pitchFamily="18" charset="0"/>
                <a:cs typeface="Times New Roman" pitchFamily="18" charset="0"/>
              </a:rPr>
              <a:t>honoured</a:t>
            </a:r>
            <a:r>
              <a:rPr lang="en-US" sz="1600" dirty="0">
                <a:solidFill>
                  <a:prstClr val="black"/>
                </a:solidFill>
                <a:latin typeface="Bookman Old Style" pitchFamily="18" charset="0"/>
                <a:cs typeface="Times New Roman" pitchFamily="18" charset="0"/>
              </a:rPr>
              <a:t> with certificates</a:t>
            </a:r>
          </a:p>
          <a:p>
            <a:pPr lvl="0" algn="just"/>
            <a:r>
              <a:rPr lang="en-US" sz="1600" dirty="0">
                <a:solidFill>
                  <a:prstClr val="black"/>
                </a:solidFill>
                <a:latin typeface="Bookman Old Style" pitchFamily="18" charset="0"/>
                <a:cs typeface="Times New Roman" pitchFamily="18" charset="0"/>
              </a:rPr>
              <a:t>.</a:t>
            </a:r>
          </a:p>
          <a:p>
            <a:pPr lvl="0" algn="just"/>
            <a:r>
              <a:rPr lang="en-US" sz="1600" b="1" u="sng" dirty="0">
                <a:solidFill>
                  <a:prstClr val="black"/>
                </a:solidFill>
                <a:latin typeface="Bookman Old Style" pitchFamily="18" charset="0"/>
                <a:cs typeface="Times New Roman" pitchFamily="18" charset="0"/>
              </a:rPr>
              <a:t>22.09.2018</a:t>
            </a:r>
            <a:r>
              <a:rPr lang="en-US" sz="1600" dirty="0">
                <a:solidFill>
                  <a:prstClr val="black"/>
                </a:solidFill>
                <a:latin typeface="Bookman Old Style" pitchFamily="18" charset="0"/>
                <a:cs typeface="Times New Roman" pitchFamily="18" charset="0"/>
              </a:rPr>
              <a:t> : A Essay Writing Competition was organized at primary and upper primary level and winner were </a:t>
            </a:r>
            <a:r>
              <a:rPr lang="en-US" sz="1600" dirty="0" err="1">
                <a:solidFill>
                  <a:prstClr val="black"/>
                </a:solidFill>
                <a:latin typeface="Bookman Old Style" pitchFamily="18" charset="0"/>
                <a:cs typeface="Times New Roman" pitchFamily="18" charset="0"/>
              </a:rPr>
              <a:t>honoured</a:t>
            </a:r>
            <a:r>
              <a:rPr lang="en-US" sz="1600" dirty="0">
                <a:solidFill>
                  <a:prstClr val="black"/>
                </a:solidFill>
                <a:latin typeface="Bookman Old Style" pitchFamily="18" charset="0"/>
                <a:cs typeface="Times New Roman" pitchFamily="18" charset="0"/>
              </a:rPr>
              <a:t> with certificates.</a:t>
            </a:r>
          </a:p>
          <a:p>
            <a:pPr lvl="0" algn="just"/>
            <a:endParaRPr lang="en-US" sz="1600" dirty="0">
              <a:solidFill>
                <a:prstClr val="black"/>
              </a:solidFill>
              <a:latin typeface="Bookman Old Style" pitchFamily="18" charset="0"/>
              <a:cs typeface="Times New Roman" pitchFamily="18" charset="0"/>
            </a:endParaRPr>
          </a:p>
          <a:p>
            <a:pPr lvl="0" algn="just"/>
            <a:r>
              <a:rPr lang="en-US" sz="1600" b="1" u="sng" dirty="0">
                <a:solidFill>
                  <a:prstClr val="black"/>
                </a:solidFill>
                <a:latin typeface="Bookman Old Style" pitchFamily="18" charset="0"/>
                <a:cs typeface="Times New Roman" pitchFamily="18" charset="0"/>
              </a:rPr>
              <a:t>25.09.2018</a:t>
            </a:r>
            <a:r>
              <a:rPr lang="en-US" sz="1600" dirty="0">
                <a:solidFill>
                  <a:prstClr val="black"/>
                </a:solidFill>
                <a:latin typeface="Bookman Old Style" pitchFamily="18" charset="0"/>
                <a:cs typeface="Times New Roman" pitchFamily="18" charset="0"/>
              </a:rPr>
              <a:t>:  Advertisement regarding </a:t>
            </a:r>
            <a:r>
              <a:rPr lang="en-US" sz="1600" dirty="0" err="1">
                <a:solidFill>
                  <a:prstClr val="black"/>
                </a:solidFill>
                <a:latin typeface="Bookman Old Style" pitchFamily="18" charset="0"/>
                <a:cs typeface="Times New Roman" pitchFamily="18" charset="0"/>
              </a:rPr>
              <a:t>Rashtriya</a:t>
            </a:r>
            <a:r>
              <a:rPr lang="en-US" sz="1600" dirty="0">
                <a:solidFill>
                  <a:prstClr val="black"/>
                </a:solidFill>
                <a:latin typeface="Bookman Old Style" pitchFamily="18" charset="0"/>
                <a:cs typeface="Times New Roman" pitchFamily="18" charset="0"/>
              </a:rPr>
              <a:t> </a:t>
            </a:r>
            <a:r>
              <a:rPr lang="en-US" sz="1600" dirty="0" err="1">
                <a:solidFill>
                  <a:prstClr val="black"/>
                </a:solidFill>
                <a:latin typeface="Bookman Old Style" pitchFamily="18" charset="0"/>
                <a:cs typeface="Times New Roman" pitchFamily="18" charset="0"/>
              </a:rPr>
              <a:t>Poshan</a:t>
            </a:r>
            <a:r>
              <a:rPr lang="en-US" sz="1600" dirty="0">
                <a:solidFill>
                  <a:prstClr val="black"/>
                </a:solidFill>
                <a:latin typeface="Bookman Old Style" pitchFamily="18" charset="0"/>
                <a:cs typeface="Times New Roman" pitchFamily="18" charset="0"/>
              </a:rPr>
              <a:t> </a:t>
            </a:r>
            <a:r>
              <a:rPr lang="en-US" sz="1600" dirty="0" err="1">
                <a:solidFill>
                  <a:prstClr val="black"/>
                </a:solidFill>
                <a:latin typeface="Bookman Old Style" pitchFamily="18" charset="0"/>
                <a:cs typeface="Times New Roman" pitchFamily="18" charset="0"/>
              </a:rPr>
              <a:t>Maah</a:t>
            </a:r>
            <a:r>
              <a:rPr lang="en-US" sz="1600" dirty="0">
                <a:solidFill>
                  <a:prstClr val="black"/>
                </a:solidFill>
                <a:latin typeface="Bookman Old Style" pitchFamily="18" charset="0"/>
                <a:cs typeface="Times New Roman" pitchFamily="18" charset="0"/>
              </a:rPr>
              <a:t> was printed in newspaper for inspire the students  and more peoples.</a:t>
            </a:r>
          </a:p>
          <a:p>
            <a:pPr lvl="0" algn="just"/>
            <a:r>
              <a:rPr lang="en-US" sz="1600" b="1" u="sng" dirty="0">
                <a:solidFill>
                  <a:prstClr val="black"/>
                </a:solidFill>
                <a:latin typeface="Bookman Old Style" pitchFamily="18" charset="0"/>
                <a:cs typeface="Times New Roman" pitchFamily="18" charset="0"/>
              </a:rPr>
              <a:t>26.09.2018 &amp; 28.09.2018</a:t>
            </a:r>
            <a:r>
              <a:rPr lang="en-US" sz="1600" dirty="0">
                <a:solidFill>
                  <a:prstClr val="black"/>
                </a:solidFill>
                <a:latin typeface="Bookman Old Style" pitchFamily="18" charset="0"/>
                <a:cs typeface="Times New Roman" pitchFamily="18" charset="0"/>
              </a:rPr>
              <a:t>: All School Head Teachers at District and Block Level were guided regarding safe drinking water. </a:t>
            </a:r>
          </a:p>
          <a:p>
            <a:pPr lvl="0" algn="just"/>
            <a:endParaRPr lang="en-US" sz="1600" dirty="0">
              <a:solidFill>
                <a:prstClr val="black"/>
              </a:solidFill>
              <a:latin typeface="Book Antiqua"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C8F70981-5056-4AA8-B13A-2ED8841A4BB7}" type="slidenum">
              <a:rPr lang="en-US" smtClean="0"/>
              <a:pPr/>
              <a:t>19</a:t>
            </a:fld>
            <a:endParaRPr lang="en-US" dirty="0"/>
          </a:p>
        </p:txBody>
      </p:sp>
    </p:spTree>
    <p:extLst>
      <p:ext uri="{BB962C8B-B14F-4D97-AF65-F5344CB8AC3E}">
        <p14:creationId xmlns:p14="http://schemas.microsoft.com/office/powerpoint/2010/main" xmlns="" val="2522999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05088" cy="838200"/>
          </a:xfrm>
        </p:spPr>
        <p:txBody>
          <a:bodyPr>
            <a:normAutofit/>
          </a:bodyPr>
          <a:lstStyle/>
          <a:p>
            <a:pPr algn="ctr"/>
            <a:r>
              <a:rPr lang="en-IN" sz="2000" dirty="0" smtClean="0">
                <a:latin typeface="Bookman Old Style" pitchFamily="18" charset="0"/>
              </a:rPr>
              <a:t>STRUCTURE OF PPT</a:t>
            </a:r>
            <a:endParaRPr lang="en-IN" sz="2000" dirty="0">
              <a:solidFill>
                <a:schemeClr val="accent4">
                  <a:lumMod val="60000"/>
                  <a:lumOff val="40000"/>
                </a:schemeClr>
              </a:solidFill>
              <a:latin typeface="Bookman Old Style" pitchFamily="18" charset="0"/>
            </a:endParaRPr>
          </a:p>
        </p:txBody>
      </p:sp>
      <p:sp>
        <p:nvSpPr>
          <p:cNvPr id="3" name="Content Placeholder 2"/>
          <p:cNvSpPr>
            <a:spLocks noGrp="1"/>
          </p:cNvSpPr>
          <p:nvPr>
            <p:ph idx="1"/>
          </p:nvPr>
        </p:nvSpPr>
        <p:spPr>
          <a:xfrm>
            <a:off x="228600" y="1143000"/>
            <a:ext cx="8735888" cy="2574032"/>
          </a:xfrm>
        </p:spPr>
        <p:txBody>
          <a:bodyPr>
            <a:noAutofit/>
          </a:bodyPr>
          <a:lstStyle/>
          <a:p>
            <a:pPr marL="347663" indent="-347663">
              <a:buAutoNum type="arabicPeriod"/>
            </a:pPr>
            <a:r>
              <a:rPr lang="en-IN" sz="1500" dirty="0" smtClean="0">
                <a:latin typeface="Bookman Old Style" pitchFamily="18" charset="0"/>
              </a:rPr>
              <a:t>Section I- Background</a:t>
            </a:r>
          </a:p>
          <a:p>
            <a:pPr marL="347663" indent="-347663">
              <a:buAutoNum type="arabicPeriod"/>
            </a:pPr>
            <a:r>
              <a:rPr lang="en-IN" sz="1500" dirty="0" smtClean="0">
                <a:latin typeface="Bookman Old Style" pitchFamily="18" charset="0"/>
              </a:rPr>
              <a:t>Section II- Count of Children &amp; Institutions</a:t>
            </a:r>
          </a:p>
          <a:p>
            <a:pPr marL="347663" indent="-347663">
              <a:buFont typeface="Wingdings 2"/>
              <a:buAutoNum type="arabicPeriod"/>
            </a:pPr>
            <a:r>
              <a:rPr lang="en-IN" sz="1500" dirty="0" smtClean="0">
                <a:latin typeface="Bookman Old Style" pitchFamily="18" charset="0"/>
              </a:rPr>
              <a:t>Section III- </a:t>
            </a:r>
            <a:r>
              <a:rPr lang="en-US" sz="1500" dirty="0" smtClean="0">
                <a:latin typeface="Bookman Old Style" pitchFamily="18" charset="0"/>
              </a:rPr>
              <a:t>Allocation &amp; Utilization of funds</a:t>
            </a:r>
          </a:p>
          <a:p>
            <a:pPr marL="347663" indent="-347663">
              <a:buFont typeface="Wingdings 2"/>
              <a:buAutoNum type="arabicPeriod"/>
            </a:pPr>
            <a:r>
              <a:rPr lang="en-US" sz="1500" dirty="0" smtClean="0">
                <a:latin typeface="Bookman Old Style" pitchFamily="18" charset="0"/>
              </a:rPr>
              <a:t>Section IV- Achievements</a:t>
            </a:r>
          </a:p>
          <a:p>
            <a:pPr marL="347663" indent="-347663">
              <a:buFont typeface="Wingdings 2"/>
              <a:buAutoNum type="arabicPeriod"/>
            </a:pPr>
            <a:r>
              <a:rPr lang="en-US" sz="1500" dirty="0" smtClean="0">
                <a:latin typeface="Bookman Old Style" pitchFamily="18" charset="0"/>
              </a:rPr>
              <a:t>Section V- Review of assurance given in PAB 2018-19</a:t>
            </a:r>
          </a:p>
          <a:p>
            <a:pPr marL="347663" indent="-347663">
              <a:buFont typeface="Wingdings 2"/>
              <a:buAutoNum type="arabicPeriod"/>
            </a:pPr>
            <a:r>
              <a:rPr lang="en-US" sz="1500" dirty="0" smtClean="0">
                <a:latin typeface="Bookman Old Style" pitchFamily="18" charset="0"/>
              </a:rPr>
              <a:t>Section VI- Monitoring Report</a:t>
            </a:r>
          </a:p>
          <a:p>
            <a:pPr marL="347663" indent="-347663">
              <a:buFont typeface="Wingdings 2"/>
              <a:buAutoNum type="arabicPeriod"/>
            </a:pPr>
            <a:r>
              <a:rPr lang="en-US" sz="1500" dirty="0" smtClean="0">
                <a:latin typeface="Bookman Old Style" pitchFamily="18" charset="0"/>
              </a:rPr>
              <a:t>Section- VII- Joint Review Mission</a:t>
            </a:r>
          </a:p>
          <a:p>
            <a:pPr marL="347663" indent="-347663">
              <a:buFont typeface="Wingdings 2"/>
              <a:buAutoNum type="arabicPeriod"/>
            </a:pPr>
            <a:r>
              <a:rPr lang="en-US" sz="1500" dirty="0" smtClean="0">
                <a:latin typeface="Bookman Old Style" pitchFamily="18" charset="0"/>
              </a:rPr>
              <a:t>Section- VIII-Proposal of funds for the year 2019-20</a:t>
            </a:r>
          </a:p>
          <a:p>
            <a:pPr marL="1143000" indent="-1143000">
              <a:buFont typeface="Wingdings 2"/>
              <a:buAutoNum type="arabicPeriod"/>
            </a:pPr>
            <a:endParaRPr lang="en-US" sz="2400" dirty="0" smtClean="0">
              <a:latin typeface="Lucida Bright" pitchFamily="18" charset="0"/>
            </a:endParaRPr>
          </a:p>
          <a:p>
            <a:pPr marL="1143000" indent="-1143000">
              <a:buNone/>
            </a:pPr>
            <a:endParaRPr lang="en-IN" sz="2800" dirty="0" smtClean="0"/>
          </a:p>
        </p:txBody>
      </p:sp>
      <p:sp>
        <p:nvSpPr>
          <p:cNvPr id="4" name="Slide Number Placeholder 3"/>
          <p:cNvSpPr>
            <a:spLocks noGrp="1"/>
          </p:cNvSpPr>
          <p:nvPr>
            <p:ph type="sldNum" sz="quarter" idx="12"/>
          </p:nvPr>
        </p:nvSpPr>
        <p:spPr/>
        <p:txBody>
          <a:bodyPr/>
          <a:lstStyle/>
          <a:p>
            <a:pPr>
              <a:defRPr/>
            </a:pPr>
            <a:fld id="{1D3D73B6-85B6-4B74-B05A-59AA96DD6C95}" type="slidenum">
              <a:rPr lang="en-US" smtClean="0"/>
              <a:pPr>
                <a:defRPr/>
              </a:pPr>
              <a:t>2</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lumMod val="60000"/>
                    <a:lumOff val="40000"/>
                  </a:schemeClr>
                </a:solidFill>
                <a:latin typeface="Bookman Old Style" pitchFamily="18" charset="0"/>
              </a:rPr>
              <a:t/>
            </a:r>
            <a:br>
              <a:rPr lang="en-US" dirty="0" smtClean="0">
                <a:solidFill>
                  <a:schemeClr val="accent3">
                    <a:lumMod val="60000"/>
                    <a:lumOff val="40000"/>
                  </a:schemeClr>
                </a:solidFill>
                <a:latin typeface="Bookman Old Style" pitchFamily="18" charset="0"/>
              </a:rPr>
            </a:br>
            <a:r>
              <a:rPr lang="en-US" b="1" dirty="0" smtClean="0">
                <a:solidFill>
                  <a:schemeClr val="accent3">
                    <a:lumMod val="60000"/>
                    <a:lumOff val="40000"/>
                  </a:schemeClr>
                </a:solidFill>
                <a:latin typeface="Bookman Old Style" pitchFamily="18" charset="0"/>
              </a:rPr>
              <a:t>ACHIEVEMENTS</a:t>
            </a:r>
            <a:r>
              <a:rPr lang="en-US" b="1" dirty="0">
                <a:solidFill>
                  <a:schemeClr val="accent3">
                    <a:lumMod val="60000"/>
                    <a:lumOff val="40000"/>
                  </a:schemeClr>
                </a:solidFill>
                <a:latin typeface="Bookman Old Style" pitchFamily="18" charset="0"/>
              </a:rPr>
              <a:t/>
            </a:r>
            <a:br>
              <a:rPr lang="en-US" b="1" dirty="0">
                <a:solidFill>
                  <a:schemeClr val="accent3">
                    <a:lumMod val="60000"/>
                    <a:lumOff val="40000"/>
                  </a:schemeClr>
                </a:solidFill>
                <a:latin typeface="Bookman Old Style" pitchFamily="18" charset="0"/>
              </a:rPr>
            </a:br>
            <a:endParaRPr lang="en-US" b="1" dirty="0"/>
          </a:p>
        </p:txBody>
      </p:sp>
      <p:sp>
        <p:nvSpPr>
          <p:cNvPr id="3" name="Content Placeholder 2"/>
          <p:cNvSpPr>
            <a:spLocks noGrp="1"/>
          </p:cNvSpPr>
          <p:nvPr>
            <p:ph idx="1"/>
          </p:nvPr>
        </p:nvSpPr>
        <p:spPr/>
        <p:txBody>
          <a:bodyPr>
            <a:normAutofit/>
          </a:bodyPr>
          <a:lstStyle/>
          <a:p>
            <a:pPr>
              <a:lnSpc>
                <a:spcPct val="150000"/>
              </a:lnSpc>
            </a:pPr>
            <a:r>
              <a:rPr lang="en-US" sz="1600" dirty="0">
                <a:solidFill>
                  <a:prstClr val="black"/>
                </a:solidFill>
                <a:latin typeface="Bookman Old Style" pitchFamily="18" charset="0"/>
                <a:cs typeface="Times New Roman" pitchFamily="18" charset="0"/>
              </a:rPr>
              <a:t>The Maternity leave for Six months have been allowed to  Female Cook-cum-Helpers  working under Mid Day Meal Scheme.</a:t>
            </a:r>
          </a:p>
          <a:p>
            <a:pPr>
              <a:lnSpc>
                <a:spcPct val="150000"/>
              </a:lnSpc>
            </a:pPr>
            <a:r>
              <a:rPr lang="en-US" sz="1600" dirty="0">
                <a:solidFill>
                  <a:prstClr val="black"/>
                </a:solidFill>
                <a:latin typeface="Bookman Old Style" pitchFamily="18" charset="0"/>
                <a:cs typeface="Times New Roman" pitchFamily="18" charset="0"/>
              </a:rPr>
              <a:t>National De-worming day has been celebrated on 8th to 15th February 2019 and </a:t>
            </a:r>
            <a:r>
              <a:rPr lang="en-US" sz="1600" dirty="0" err="1">
                <a:solidFill>
                  <a:prstClr val="black"/>
                </a:solidFill>
                <a:latin typeface="Bookman Old Style" pitchFamily="18" charset="0"/>
                <a:cs typeface="Times New Roman" pitchFamily="18" charset="0"/>
              </a:rPr>
              <a:t>Albendazole</a:t>
            </a:r>
            <a:r>
              <a:rPr lang="en-US" sz="1600" dirty="0">
                <a:solidFill>
                  <a:prstClr val="black"/>
                </a:solidFill>
                <a:latin typeface="Bookman Old Style" pitchFamily="18" charset="0"/>
                <a:cs typeface="Times New Roman" pitchFamily="18" charset="0"/>
              </a:rPr>
              <a:t> Tablets were disturbed to the School Children </a:t>
            </a:r>
            <a:r>
              <a:rPr lang="en-US" sz="1600" dirty="0" err="1">
                <a:solidFill>
                  <a:prstClr val="black"/>
                </a:solidFill>
                <a:latin typeface="Bookman Old Style" pitchFamily="18" charset="0"/>
                <a:cs typeface="Times New Roman" pitchFamily="18" charset="0"/>
              </a:rPr>
              <a:t>upto</a:t>
            </a:r>
            <a:r>
              <a:rPr lang="en-US" sz="1600" dirty="0">
                <a:solidFill>
                  <a:prstClr val="black"/>
                </a:solidFill>
                <a:latin typeface="Bookman Old Style" pitchFamily="18" charset="0"/>
                <a:cs typeface="Times New Roman" pitchFamily="18" charset="0"/>
              </a:rPr>
              <a:t> the age of 1 to 15 Years  two hours before providing the MDM. </a:t>
            </a:r>
          </a:p>
          <a:p>
            <a:pPr>
              <a:lnSpc>
                <a:spcPct val="150000"/>
              </a:lnSpc>
            </a:pPr>
            <a:r>
              <a:rPr lang="en-US" sz="1600" dirty="0">
                <a:solidFill>
                  <a:prstClr val="black"/>
                </a:solidFill>
                <a:latin typeface="Bookman Old Style" pitchFamily="18" charset="0"/>
                <a:cs typeface="Times New Roman" pitchFamily="18" charset="0"/>
              </a:rPr>
              <a:t>The Cook-cum-Helpers has been enrolled under </a:t>
            </a:r>
            <a:r>
              <a:rPr lang="en-US" sz="1600" dirty="0" err="1">
                <a:solidFill>
                  <a:prstClr val="black"/>
                </a:solidFill>
                <a:latin typeface="Bookman Old Style" pitchFamily="18" charset="0"/>
                <a:cs typeface="Times New Roman" pitchFamily="18" charset="0"/>
              </a:rPr>
              <a:t>Pradhan</a:t>
            </a:r>
            <a:r>
              <a:rPr lang="en-US" sz="1600" dirty="0">
                <a:solidFill>
                  <a:prstClr val="black"/>
                </a:solidFill>
                <a:latin typeface="Bookman Old Style" pitchFamily="18" charset="0"/>
                <a:cs typeface="Times New Roman" pitchFamily="18" charset="0"/>
              </a:rPr>
              <a:t> </a:t>
            </a:r>
            <a:r>
              <a:rPr lang="en-US" sz="1600" dirty="0" err="1">
                <a:solidFill>
                  <a:prstClr val="black"/>
                </a:solidFill>
                <a:latin typeface="Bookman Old Style" pitchFamily="18" charset="0"/>
                <a:cs typeface="Times New Roman" pitchFamily="18" charset="0"/>
              </a:rPr>
              <a:t>Mantri</a:t>
            </a:r>
            <a:r>
              <a:rPr lang="en-US" sz="1600" dirty="0">
                <a:solidFill>
                  <a:prstClr val="black"/>
                </a:solidFill>
                <a:latin typeface="Bookman Old Style" pitchFamily="18" charset="0"/>
                <a:cs typeface="Times New Roman" pitchFamily="18" charset="0"/>
              </a:rPr>
              <a:t> </a:t>
            </a:r>
            <a:r>
              <a:rPr lang="en-US" sz="1600" dirty="0" err="1">
                <a:solidFill>
                  <a:prstClr val="black"/>
                </a:solidFill>
                <a:latin typeface="Bookman Old Style" pitchFamily="18" charset="0"/>
                <a:cs typeface="Times New Roman" pitchFamily="18" charset="0"/>
              </a:rPr>
              <a:t>Shram</a:t>
            </a:r>
            <a:r>
              <a:rPr lang="en-US" sz="1600" dirty="0">
                <a:solidFill>
                  <a:prstClr val="black"/>
                </a:solidFill>
                <a:latin typeface="Bookman Old Style" pitchFamily="18" charset="0"/>
                <a:cs typeface="Times New Roman" pitchFamily="18" charset="0"/>
              </a:rPr>
              <a:t> Yogi ,</a:t>
            </a:r>
            <a:r>
              <a:rPr lang="en-US" sz="1600" dirty="0" err="1">
                <a:solidFill>
                  <a:prstClr val="black"/>
                </a:solidFill>
                <a:latin typeface="Bookman Old Style" pitchFamily="18" charset="0"/>
                <a:cs typeface="Times New Roman" pitchFamily="18" charset="0"/>
              </a:rPr>
              <a:t>Maandhan</a:t>
            </a:r>
            <a:r>
              <a:rPr lang="en-US" sz="1600" dirty="0">
                <a:solidFill>
                  <a:prstClr val="black"/>
                </a:solidFill>
                <a:latin typeface="Bookman Old Style" pitchFamily="18" charset="0"/>
                <a:cs typeface="Times New Roman" pitchFamily="18" charset="0"/>
              </a:rPr>
              <a:t> Scheme(PM-SYM) total eligible Cook-cum-Helpers are 9411out of these 9269 has been enrolled. </a:t>
            </a:r>
          </a:p>
          <a:p>
            <a:pPr>
              <a:lnSpc>
                <a:spcPct val="150000"/>
              </a:lnSpc>
            </a:pPr>
            <a:r>
              <a:rPr lang="en-US" sz="1600" dirty="0">
                <a:solidFill>
                  <a:prstClr val="black"/>
                </a:solidFill>
                <a:latin typeface="Bookman Old Style" pitchFamily="18" charset="0"/>
                <a:cs typeface="Times New Roman" pitchFamily="18" charset="0"/>
              </a:rPr>
              <a:t>The salary Cook-cum –Helpers has been increased Rs2500 to Rs3500 </a:t>
            </a:r>
            <a:r>
              <a:rPr lang="en-US" sz="1600" dirty="0" err="1">
                <a:solidFill>
                  <a:prstClr val="black"/>
                </a:solidFill>
                <a:latin typeface="Bookman Old Style" pitchFamily="18" charset="0"/>
                <a:cs typeface="Times New Roman" pitchFamily="18" charset="0"/>
              </a:rPr>
              <a:t>w.e.f</a:t>
            </a:r>
            <a:r>
              <a:rPr lang="en-US" sz="1600" dirty="0">
                <a:solidFill>
                  <a:prstClr val="black"/>
                </a:solidFill>
                <a:latin typeface="Bookman Old Style" pitchFamily="18" charset="0"/>
                <a:cs typeface="Times New Roman" pitchFamily="18" charset="0"/>
              </a:rPr>
              <a:t> 1/7/2018.</a:t>
            </a:r>
          </a:p>
          <a:p>
            <a:endParaRPr lang="en-US" sz="3400" dirty="0">
              <a:latin typeface="Bookman Old Style" pitchFamily="18" charset="0"/>
            </a:endParaRPr>
          </a:p>
          <a:p>
            <a:endParaRPr lang="en-US" dirty="0"/>
          </a:p>
        </p:txBody>
      </p:sp>
      <p:sp>
        <p:nvSpPr>
          <p:cNvPr id="4" name="Slide Number Placeholder 3"/>
          <p:cNvSpPr>
            <a:spLocks noGrp="1"/>
          </p:cNvSpPr>
          <p:nvPr>
            <p:ph type="sldNum" sz="quarter" idx="12"/>
          </p:nvPr>
        </p:nvSpPr>
        <p:spPr/>
        <p:txBody>
          <a:bodyPr/>
          <a:lstStyle/>
          <a:p>
            <a:fld id="{C8F70981-5056-4AA8-B13A-2ED8841A4BB7}" type="slidenum">
              <a:rPr lang="en-US" smtClean="0"/>
              <a:pPr/>
              <a:t>20</a:t>
            </a:fld>
            <a:endParaRPr lang="en-US" dirty="0"/>
          </a:p>
        </p:txBody>
      </p:sp>
    </p:spTree>
    <p:extLst>
      <p:ext uri="{BB962C8B-B14F-4D97-AF65-F5344CB8AC3E}">
        <p14:creationId xmlns:p14="http://schemas.microsoft.com/office/powerpoint/2010/main" xmlns="" val="2673118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19256" cy="6408712"/>
          </a:xfrm>
        </p:spPr>
        <p:txBody>
          <a:bodyPr>
            <a:noAutofit/>
          </a:bodyPr>
          <a:lstStyle/>
          <a:p>
            <a:pPr marL="395478" lvl="0" indent="-285750">
              <a:lnSpc>
                <a:spcPct val="150000"/>
              </a:lnSpc>
              <a:spcBef>
                <a:spcPts val="400"/>
              </a:spcBef>
              <a:buSzPct val="68000"/>
            </a:pPr>
            <a:r>
              <a:rPr lang="en-US" sz="1600" dirty="0">
                <a:solidFill>
                  <a:prstClr val="black"/>
                </a:solidFill>
                <a:latin typeface="Bookman Old Style" pitchFamily="18" charset="0"/>
                <a:cs typeface="Times New Roman" pitchFamily="18" charset="0"/>
              </a:rPr>
              <a:t>The Cook-cum –Helpers are being provided two Uniforms every year </a:t>
            </a:r>
            <a:r>
              <a:rPr lang="en-US" sz="1600" dirty="0" err="1">
                <a:solidFill>
                  <a:prstClr val="black"/>
                </a:solidFill>
                <a:latin typeface="Bookman Old Style" pitchFamily="18" charset="0"/>
                <a:cs typeface="Times New Roman" pitchFamily="18" charset="0"/>
              </a:rPr>
              <a:t>w.e.f</a:t>
            </a:r>
            <a:r>
              <a:rPr lang="en-US" sz="1600" dirty="0">
                <a:solidFill>
                  <a:prstClr val="black"/>
                </a:solidFill>
                <a:latin typeface="Bookman Old Style" pitchFamily="18" charset="0"/>
                <a:cs typeface="Times New Roman" pitchFamily="18" charset="0"/>
              </a:rPr>
              <a:t> </a:t>
            </a:r>
            <a:r>
              <a:rPr lang="en-US" sz="1600" dirty="0" smtClean="0">
                <a:solidFill>
                  <a:prstClr val="black"/>
                </a:solidFill>
                <a:latin typeface="Bookman Old Style" pitchFamily="18" charset="0"/>
                <a:cs typeface="Times New Roman" pitchFamily="18" charset="0"/>
              </a:rPr>
              <a:t> 2018</a:t>
            </a:r>
            <a:r>
              <a:rPr lang="en-US" sz="1600" dirty="0">
                <a:solidFill>
                  <a:prstClr val="black"/>
                </a:solidFill>
                <a:latin typeface="Bookman Old Style" pitchFamily="18" charset="0"/>
                <a:cs typeface="Times New Roman" pitchFamily="18" charset="0"/>
              </a:rPr>
              <a:t>.</a:t>
            </a:r>
          </a:p>
          <a:p>
            <a:pPr marL="395478" lvl="0" indent="-285750">
              <a:lnSpc>
                <a:spcPct val="150000"/>
              </a:lnSpc>
              <a:spcBef>
                <a:spcPts val="400"/>
              </a:spcBef>
              <a:buSzPct val="68000"/>
            </a:pPr>
            <a:r>
              <a:rPr lang="en-US" sz="1600" dirty="0" smtClean="0">
                <a:solidFill>
                  <a:prstClr val="black"/>
                </a:solidFill>
                <a:latin typeface="Bookman Old Style" pitchFamily="18" charset="0"/>
                <a:cs typeface="Times New Roman" pitchFamily="18" charset="0"/>
              </a:rPr>
              <a:t>356 </a:t>
            </a:r>
            <a:r>
              <a:rPr lang="en-US" sz="1600" dirty="0">
                <a:solidFill>
                  <a:prstClr val="black"/>
                </a:solidFill>
                <a:latin typeface="Bookman Old Style" pitchFamily="18" charset="0"/>
                <a:cs typeface="Times New Roman" pitchFamily="18" charset="0"/>
              </a:rPr>
              <a:t>Kitchen gardens are being  maintaining in schools under MDM Scheme.</a:t>
            </a:r>
          </a:p>
          <a:p>
            <a:pPr marL="395478" lvl="0" indent="-285750">
              <a:lnSpc>
                <a:spcPct val="150000"/>
              </a:lnSpc>
              <a:spcBef>
                <a:spcPts val="400"/>
              </a:spcBef>
              <a:buSzPct val="68000"/>
            </a:pPr>
            <a:r>
              <a:rPr lang="en-US" sz="1600" dirty="0">
                <a:solidFill>
                  <a:prstClr val="black"/>
                </a:solidFill>
                <a:latin typeface="Bookman Old Style" pitchFamily="18" charset="0"/>
                <a:cs typeface="Times New Roman" pitchFamily="18" charset="0"/>
              </a:rPr>
              <a:t>As per directions Govt. Of India </a:t>
            </a:r>
            <a:r>
              <a:rPr lang="en-US" sz="1600" dirty="0" smtClean="0">
                <a:solidFill>
                  <a:prstClr val="black"/>
                </a:solidFill>
                <a:latin typeface="Bookman Old Style" pitchFamily="18" charset="0"/>
                <a:cs typeface="Times New Roman" pitchFamily="18" charset="0"/>
              </a:rPr>
              <a:t>Fortified </a:t>
            </a:r>
            <a:r>
              <a:rPr lang="en-US" sz="1600" dirty="0">
                <a:solidFill>
                  <a:prstClr val="black"/>
                </a:solidFill>
                <a:latin typeface="Bookman Old Style" pitchFamily="18" charset="0"/>
                <a:cs typeface="Times New Roman" pitchFamily="18" charset="0"/>
              </a:rPr>
              <a:t>Atta, Oil and Salt is being used for preparing MDM . </a:t>
            </a:r>
          </a:p>
          <a:p>
            <a:pPr marL="395478" lvl="0" indent="-285750">
              <a:lnSpc>
                <a:spcPct val="150000"/>
              </a:lnSpc>
              <a:spcBef>
                <a:spcPts val="400"/>
              </a:spcBef>
              <a:buSzPct val="68000"/>
            </a:pPr>
            <a:r>
              <a:rPr lang="en-US" sz="1600" dirty="0">
                <a:solidFill>
                  <a:prstClr val="black"/>
                </a:solidFill>
                <a:latin typeface="Bookman Old Style" pitchFamily="18" charset="0"/>
                <a:cs typeface="Times New Roman" pitchFamily="18" charset="0"/>
              </a:rPr>
              <a:t>The Recipes has been increased From 13 to20 </a:t>
            </a:r>
            <a:r>
              <a:rPr lang="en-US" sz="1600" dirty="0" err="1">
                <a:solidFill>
                  <a:prstClr val="black"/>
                </a:solidFill>
                <a:latin typeface="Bookman Old Style" pitchFamily="18" charset="0"/>
                <a:cs typeface="Times New Roman" pitchFamily="18" charset="0"/>
              </a:rPr>
              <a:t>w.e.f</a:t>
            </a:r>
            <a:r>
              <a:rPr lang="en-US" sz="1600" dirty="0">
                <a:solidFill>
                  <a:prstClr val="black"/>
                </a:solidFill>
                <a:latin typeface="Bookman Old Style" pitchFamily="18" charset="0"/>
                <a:cs typeface="Times New Roman" pitchFamily="18" charset="0"/>
              </a:rPr>
              <a:t> 16/11/2018 under MDM Scheme in Haryana State.</a:t>
            </a:r>
          </a:p>
          <a:p>
            <a:pPr marL="395478" lvl="0" indent="-285750">
              <a:lnSpc>
                <a:spcPct val="150000"/>
              </a:lnSpc>
              <a:spcBef>
                <a:spcPts val="400"/>
              </a:spcBef>
              <a:buSzPct val="68000"/>
            </a:pPr>
            <a:r>
              <a:rPr lang="en-US" sz="1600" dirty="0">
                <a:solidFill>
                  <a:prstClr val="black"/>
                </a:solidFill>
                <a:latin typeface="Bookman Old Style" pitchFamily="18" charset="0"/>
                <a:cs typeface="Times New Roman" pitchFamily="18" charset="0"/>
              </a:rPr>
              <a:t>As per directions of Govt. Of India </a:t>
            </a:r>
            <a:r>
              <a:rPr lang="en-US" sz="1600" dirty="0" smtClean="0">
                <a:solidFill>
                  <a:prstClr val="black"/>
                </a:solidFill>
                <a:latin typeface="Bookman Old Style" pitchFamily="18" charset="0"/>
                <a:cs typeface="Times New Roman" pitchFamily="18" charset="0"/>
              </a:rPr>
              <a:t>a Cooking  </a:t>
            </a:r>
            <a:r>
              <a:rPr lang="en-US" sz="1600" dirty="0">
                <a:solidFill>
                  <a:prstClr val="black"/>
                </a:solidFill>
                <a:latin typeface="Bookman Old Style" pitchFamily="18" charset="0"/>
                <a:cs typeface="Times New Roman" pitchFamily="18" charset="0"/>
              </a:rPr>
              <a:t>Competition has been organized </a:t>
            </a:r>
            <a:r>
              <a:rPr lang="en-US" sz="1600" dirty="0" smtClean="0">
                <a:solidFill>
                  <a:prstClr val="black"/>
                </a:solidFill>
                <a:latin typeface="Bookman Old Style" pitchFamily="18" charset="0"/>
                <a:cs typeface="Times New Roman" pitchFamily="18" charset="0"/>
              </a:rPr>
              <a:t> for Cook –Cum –Helpers on Dated:19/12/2018 at Cluster Level/Block Level  in which 220 participants take part in the competition and 8 participants were awarded </a:t>
            </a:r>
            <a:r>
              <a:rPr lang="en-US" sz="1600" dirty="0">
                <a:solidFill>
                  <a:prstClr val="black"/>
                </a:solidFill>
                <a:latin typeface="Bookman Old Style" pitchFamily="18" charset="0"/>
                <a:cs typeface="Times New Roman" pitchFamily="18" charset="0"/>
              </a:rPr>
              <a:t> </a:t>
            </a:r>
            <a:r>
              <a:rPr lang="en-US" sz="1600" dirty="0" smtClean="0">
                <a:solidFill>
                  <a:prstClr val="black"/>
                </a:solidFill>
                <a:latin typeface="Bookman Old Style" pitchFamily="18" charset="0"/>
                <a:cs typeface="Times New Roman" pitchFamily="18" charset="0"/>
              </a:rPr>
              <a:t>and the prize </a:t>
            </a:r>
            <a:r>
              <a:rPr lang="en-US" sz="1600" dirty="0">
                <a:solidFill>
                  <a:prstClr val="black"/>
                </a:solidFill>
                <a:latin typeface="Bookman Old Style" pitchFamily="18" charset="0"/>
                <a:cs typeface="Times New Roman" pitchFamily="18" charset="0"/>
              </a:rPr>
              <a:t>winner may be used for training other Cook –Cum –</a:t>
            </a:r>
            <a:r>
              <a:rPr lang="en-US" sz="1600" dirty="0" smtClean="0">
                <a:solidFill>
                  <a:prstClr val="black"/>
                </a:solidFill>
                <a:latin typeface="Bookman Old Style" pitchFamily="18" charset="0"/>
                <a:cs typeface="Times New Roman" pitchFamily="18" charset="0"/>
              </a:rPr>
              <a:t>Helpers and the Judges were Children, School Teacher, Principal, BEO,DEEO and Cluster Level.</a:t>
            </a:r>
            <a:endParaRPr lang="en-US" sz="1600" dirty="0">
              <a:solidFill>
                <a:prstClr val="black"/>
              </a:solidFill>
              <a:latin typeface="Bookman Old Style" pitchFamily="18" charset="0"/>
              <a:cs typeface="Times New Roman" pitchFamily="18" charset="0"/>
            </a:endParaRPr>
          </a:p>
          <a:p>
            <a:pPr marL="395478" lvl="0" indent="-285750">
              <a:lnSpc>
                <a:spcPct val="150000"/>
              </a:lnSpc>
              <a:spcBef>
                <a:spcPts val="400"/>
              </a:spcBef>
              <a:buSzPct val="68000"/>
            </a:pPr>
            <a:r>
              <a:rPr lang="en-US" sz="1600" dirty="0">
                <a:solidFill>
                  <a:prstClr val="black"/>
                </a:solidFill>
                <a:latin typeface="Bookman Old Style" pitchFamily="18" charset="0"/>
                <a:cs typeface="Times New Roman" pitchFamily="18" charset="0"/>
              </a:rPr>
              <a:t>  The advertisement regarding Mid Day Meal has been published in “Times of India” </a:t>
            </a:r>
            <a:r>
              <a:rPr lang="en-US" sz="1600" dirty="0" smtClean="0">
                <a:solidFill>
                  <a:prstClr val="black"/>
                </a:solidFill>
                <a:latin typeface="Bookman Old Style" pitchFamily="18" charset="0"/>
                <a:cs typeface="Times New Roman" pitchFamily="18" charset="0"/>
              </a:rPr>
              <a:t>, The Tribune, Hindustan Times, </a:t>
            </a:r>
            <a:r>
              <a:rPr lang="en-US" sz="1600" dirty="0" err="1" smtClean="0">
                <a:solidFill>
                  <a:prstClr val="black"/>
                </a:solidFill>
                <a:latin typeface="Bookman Old Style" pitchFamily="18" charset="0"/>
                <a:cs typeface="Times New Roman" pitchFamily="18" charset="0"/>
              </a:rPr>
              <a:t>Dainik</a:t>
            </a:r>
            <a:r>
              <a:rPr lang="en-US" sz="1600" dirty="0" smtClean="0">
                <a:solidFill>
                  <a:prstClr val="black"/>
                </a:solidFill>
                <a:latin typeface="Bookman Old Style" pitchFamily="18" charset="0"/>
                <a:cs typeface="Times New Roman" pitchFamily="18" charset="0"/>
              </a:rPr>
              <a:t> </a:t>
            </a:r>
            <a:r>
              <a:rPr lang="en-US" sz="1600" dirty="0" err="1" smtClean="0">
                <a:solidFill>
                  <a:prstClr val="black"/>
                </a:solidFill>
                <a:latin typeface="Bookman Old Style" pitchFamily="18" charset="0"/>
                <a:cs typeface="Times New Roman" pitchFamily="18" charset="0"/>
              </a:rPr>
              <a:t>Bhaskar</a:t>
            </a:r>
            <a:r>
              <a:rPr lang="en-US" sz="1600" dirty="0" smtClean="0">
                <a:solidFill>
                  <a:prstClr val="black"/>
                </a:solidFill>
                <a:latin typeface="Bookman Old Style" pitchFamily="18" charset="0"/>
                <a:cs typeface="Times New Roman" pitchFamily="18" charset="0"/>
              </a:rPr>
              <a:t>, </a:t>
            </a:r>
            <a:r>
              <a:rPr lang="en-US" sz="1600" dirty="0" err="1" smtClean="0">
                <a:solidFill>
                  <a:prstClr val="black"/>
                </a:solidFill>
                <a:latin typeface="Bookman Old Style" pitchFamily="18" charset="0"/>
                <a:cs typeface="Times New Roman" pitchFamily="18" charset="0"/>
              </a:rPr>
              <a:t>Dainik</a:t>
            </a:r>
            <a:r>
              <a:rPr lang="en-US" sz="1600" dirty="0" smtClean="0">
                <a:solidFill>
                  <a:prstClr val="black"/>
                </a:solidFill>
                <a:latin typeface="Bookman Old Style" pitchFamily="18" charset="0"/>
                <a:cs typeface="Times New Roman" pitchFamily="18" charset="0"/>
              </a:rPr>
              <a:t> </a:t>
            </a:r>
            <a:r>
              <a:rPr lang="en-US" sz="1600" dirty="0" err="1" smtClean="0">
                <a:solidFill>
                  <a:prstClr val="black"/>
                </a:solidFill>
                <a:latin typeface="Bookman Old Style" pitchFamily="18" charset="0"/>
                <a:cs typeface="Times New Roman" pitchFamily="18" charset="0"/>
              </a:rPr>
              <a:t>Jagaran</a:t>
            </a:r>
            <a:r>
              <a:rPr lang="en-US" sz="1600" dirty="0" smtClean="0">
                <a:solidFill>
                  <a:prstClr val="black"/>
                </a:solidFill>
                <a:latin typeface="Bookman Old Style" pitchFamily="18" charset="0"/>
                <a:cs typeface="Times New Roman" pitchFamily="18" charset="0"/>
              </a:rPr>
              <a:t> Newspaper </a:t>
            </a:r>
            <a:r>
              <a:rPr lang="en-US" sz="1600" dirty="0">
                <a:solidFill>
                  <a:prstClr val="black"/>
                </a:solidFill>
                <a:latin typeface="Bookman Old Style" pitchFamily="18" charset="0"/>
                <a:cs typeface="Times New Roman" pitchFamily="18" charset="0"/>
              </a:rPr>
              <a:t>and in Radio FM Jingles one time at every morning and one time at every evening for the period from 15/9/2018 to 31/3/ 2019.</a:t>
            </a:r>
          </a:p>
          <a:p>
            <a:pPr>
              <a:lnSpc>
                <a:spcPct val="150000"/>
              </a:lnSpc>
            </a:pPr>
            <a:endParaRPr lang="en-US" sz="1600" dirty="0"/>
          </a:p>
        </p:txBody>
      </p:sp>
      <p:sp>
        <p:nvSpPr>
          <p:cNvPr id="4" name="Slide Number Placeholder 3"/>
          <p:cNvSpPr>
            <a:spLocks noGrp="1"/>
          </p:cNvSpPr>
          <p:nvPr>
            <p:ph type="sldNum" sz="quarter" idx="12"/>
          </p:nvPr>
        </p:nvSpPr>
        <p:spPr/>
        <p:txBody>
          <a:bodyPr/>
          <a:lstStyle/>
          <a:p>
            <a:fld id="{C8F70981-5056-4AA8-B13A-2ED8841A4BB7}" type="slidenum">
              <a:rPr lang="en-US" smtClean="0"/>
              <a:pPr/>
              <a:t>21</a:t>
            </a:fld>
            <a:endParaRPr lang="en-US" dirty="0"/>
          </a:p>
        </p:txBody>
      </p:sp>
    </p:spTree>
    <p:extLst>
      <p:ext uri="{BB962C8B-B14F-4D97-AF65-F5344CB8AC3E}">
        <p14:creationId xmlns:p14="http://schemas.microsoft.com/office/powerpoint/2010/main" xmlns="" val="3192973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Milk Started</a:t>
            </a:r>
            <a:endParaRPr lang="en-US" dirty="0"/>
          </a:p>
        </p:txBody>
      </p:sp>
      <p:sp>
        <p:nvSpPr>
          <p:cNvPr id="3" name="Slide Number Placeholder 2"/>
          <p:cNvSpPr>
            <a:spLocks noGrp="1"/>
          </p:cNvSpPr>
          <p:nvPr>
            <p:ph type="sldNum" sz="quarter" idx="12"/>
          </p:nvPr>
        </p:nvSpPr>
        <p:spPr/>
        <p:txBody>
          <a:bodyPr/>
          <a:lstStyle/>
          <a:p>
            <a:fld id="{C8F70981-5056-4AA8-B13A-2ED8841A4BB7}" type="slidenum">
              <a:rPr lang="en-US" smtClean="0"/>
              <a:pPr/>
              <a:t>22</a:t>
            </a:fld>
            <a:endParaRPr lang="en-US" dirty="0"/>
          </a:p>
        </p:txBody>
      </p:sp>
      <p:pic>
        <p:nvPicPr>
          <p:cNvPr id="5122" name="Picture 2" descr="C:\Users\acer\Desktop\photos\d1c5b602-ef2d-46e2-94a6-ad8becf1d2f1.JPG"/>
          <p:cNvPicPr>
            <a:picLocks noGrp="1" noChangeAspect="1" noChangeArrowheads="1"/>
          </p:cNvPicPr>
          <p:nvPr>
            <p:ph idx="1"/>
          </p:nvPr>
        </p:nvPicPr>
        <p:blipFill>
          <a:blip r:embed="rId3"/>
          <a:srcRect/>
          <a:stretch>
            <a:fillRect/>
          </a:stretch>
        </p:blipFill>
        <p:spPr bwMode="auto">
          <a:xfrm>
            <a:off x="457200" y="1295400"/>
            <a:ext cx="3886200" cy="2590800"/>
          </a:xfrm>
          <a:prstGeom prst="rect">
            <a:avLst/>
          </a:prstGeom>
          <a:noFill/>
        </p:spPr>
      </p:pic>
      <p:pic>
        <p:nvPicPr>
          <p:cNvPr id="5123" name="Picture 3" descr="C:\Users\acer\Desktop\photos\7606fe45-2793-413b-b8b8-4100d71aeec3.JPG"/>
          <p:cNvPicPr>
            <a:picLocks noChangeAspect="1" noChangeArrowheads="1"/>
          </p:cNvPicPr>
          <p:nvPr/>
        </p:nvPicPr>
        <p:blipFill>
          <a:blip r:embed="rId4"/>
          <a:srcRect/>
          <a:stretch>
            <a:fillRect/>
          </a:stretch>
        </p:blipFill>
        <p:spPr bwMode="auto">
          <a:xfrm>
            <a:off x="4648200" y="1295400"/>
            <a:ext cx="4038600" cy="2590800"/>
          </a:xfrm>
          <a:prstGeom prst="rect">
            <a:avLst/>
          </a:prstGeom>
          <a:noFill/>
        </p:spPr>
      </p:pic>
      <p:pic>
        <p:nvPicPr>
          <p:cNvPr id="5124" name="Picture 4" descr="C:\Users\acer\Desktop\photos\4fa46983-006d-44d1-9363-7002ec73012f.JPG"/>
          <p:cNvPicPr>
            <a:picLocks noChangeAspect="1" noChangeArrowheads="1"/>
          </p:cNvPicPr>
          <p:nvPr/>
        </p:nvPicPr>
        <p:blipFill>
          <a:blip r:embed="rId5"/>
          <a:srcRect/>
          <a:stretch>
            <a:fillRect/>
          </a:stretch>
        </p:blipFill>
        <p:spPr bwMode="auto">
          <a:xfrm>
            <a:off x="381000" y="4114800"/>
            <a:ext cx="4038600" cy="2590800"/>
          </a:xfrm>
          <a:prstGeom prst="rect">
            <a:avLst/>
          </a:prstGeom>
          <a:noFill/>
        </p:spPr>
      </p:pic>
      <p:pic>
        <p:nvPicPr>
          <p:cNvPr id="5125" name="Picture 5" descr="C:\Users\acer\Desktop\photos\aaaec6cc-2d82-458a-bf98-b9c24dd3986a.JPG"/>
          <p:cNvPicPr>
            <a:picLocks noChangeAspect="1" noChangeArrowheads="1"/>
          </p:cNvPicPr>
          <p:nvPr/>
        </p:nvPicPr>
        <p:blipFill>
          <a:blip r:embed="rId6"/>
          <a:srcRect/>
          <a:stretch>
            <a:fillRect/>
          </a:stretch>
        </p:blipFill>
        <p:spPr bwMode="auto">
          <a:xfrm>
            <a:off x="4800600" y="4114800"/>
            <a:ext cx="4038600" cy="2590800"/>
          </a:xfrm>
          <a:prstGeom prst="rect">
            <a:avLst/>
          </a:prstGeom>
          <a:noFill/>
        </p:spPr>
      </p:pic>
    </p:spTree>
    <p:extLst>
      <p:ext uri="{BB962C8B-B14F-4D97-AF65-F5344CB8AC3E}">
        <p14:creationId xmlns:p14="http://schemas.microsoft.com/office/powerpoint/2010/main" xmlns="" val="51939537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F70981-5056-4AA8-B13A-2ED8841A4BB7}" type="slidenum">
              <a:rPr lang="en-US" smtClean="0">
                <a:solidFill>
                  <a:prstClr val="black"/>
                </a:solidFill>
              </a:rPr>
              <a:pPr/>
              <a:t>23</a:t>
            </a:fld>
            <a:endParaRPr lang="en-US" dirty="0">
              <a:solidFill>
                <a:prstClr val="black"/>
              </a:solidFill>
            </a:endParaRPr>
          </a:p>
        </p:txBody>
      </p:sp>
      <p:sp>
        <p:nvSpPr>
          <p:cNvPr id="4" name="Title 3"/>
          <p:cNvSpPr>
            <a:spLocks noGrp="1"/>
          </p:cNvSpPr>
          <p:nvPr>
            <p:ph type="title"/>
          </p:nvPr>
        </p:nvSpPr>
        <p:spPr>
          <a:xfrm>
            <a:off x="457200" y="274638"/>
            <a:ext cx="8229600" cy="715962"/>
          </a:xfrm>
        </p:spPr>
        <p:txBody>
          <a:bodyPr>
            <a:normAutofit fontScale="90000"/>
          </a:bodyPr>
          <a:lstStyle/>
          <a:p>
            <a:r>
              <a:rPr lang="en-US" smtClean="0"/>
              <a:t>               Kitchen Gardens</a:t>
            </a:r>
            <a:endParaRPr lang="en-US" dirty="0"/>
          </a:p>
        </p:txBody>
      </p:sp>
      <p:pic>
        <p:nvPicPr>
          <p:cNvPr id="1026" name="Picture 2" descr="C:\Users\acer\Desktop\d4780f1f-b5ba-4370-83cb-a2714fda6e2b.JPG"/>
          <p:cNvPicPr>
            <a:picLocks noGrp="1" noChangeAspect="1" noChangeArrowheads="1"/>
          </p:cNvPicPr>
          <p:nvPr>
            <p:ph idx="1"/>
          </p:nvPr>
        </p:nvPicPr>
        <p:blipFill>
          <a:blip r:embed="rId3"/>
          <a:srcRect/>
          <a:stretch>
            <a:fillRect/>
          </a:stretch>
        </p:blipFill>
        <p:spPr bwMode="auto">
          <a:xfrm>
            <a:off x="228600" y="990600"/>
            <a:ext cx="4038600" cy="2209800"/>
          </a:xfrm>
          <a:prstGeom prst="rect">
            <a:avLst/>
          </a:prstGeom>
          <a:noFill/>
        </p:spPr>
      </p:pic>
      <p:pic>
        <p:nvPicPr>
          <p:cNvPr id="3074" name="Picture 2" descr="C:\Users\acer\Desktop\photos\PHOTO-2019-05-10-11-34-24 (1).jpg"/>
          <p:cNvPicPr>
            <a:picLocks noChangeAspect="1" noChangeArrowheads="1"/>
          </p:cNvPicPr>
          <p:nvPr/>
        </p:nvPicPr>
        <p:blipFill>
          <a:blip r:embed="rId4"/>
          <a:srcRect/>
          <a:stretch>
            <a:fillRect/>
          </a:stretch>
        </p:blipFill>
        <p:spPr bwMode="auto">
          <a:xfrm>
            <a:off x="4876800" y="990600"/>
            <a:ext cx="3733800" cy="2209800"/>
          </a:xfrm>
          <a:prstGeom prst="rect">
            <a:avLst/>
          </a:prstGeom>
          <a:noFill/>
        </p:spPr>
      </p:pic>
      <p:pic>
        <p:nvPicPr>
          <p:cNvPr id="3075" name="Picture 3" descr="C:\Users\acer\Desktop\photos\eba3383a-2c76-4c29-9756-c7fe107521ad.JPG"/>
          <p:cNvPicPr>
            <a:picLocks noChangeAspect="1" noChangeArrowheads="1"/>
          </p:cNvPicPr>
          <p:nvPr/>
        </p:nvPicPr>
        <p:blipFill>
          <a:blip r:embed="rId5"/>
          <a:srcRect/>
          <a:stretch>
            <a:fillRect/>
          </a:stretch>
        </p:blipFill>
        <p:spPr bwMode="auto">
          <a:xfrm>
            <a:off x="228600" y="3429000"/>
            <a:ext cx="4038600" cy="3124200"/>
          </a:xfrm>
          <a:prstGeom prst="rect">
            <a:avLst/>
          </a:prstGeom>
          <a:noFill/>
        </p:spPr>
      </p:pic>
      <p:pic>
        <p:nvPicPr>
          <p:cNvPr id="3076" name="Picture 4" descr="C:\Users\acer\Desktop\photos\c3fa2eb9-c785-4d06-bbc1-87332e7d9836.JPG"/>
          <p:cNvPicPr>
            <a:picLocks noChangeAspect="1" noChangeArrowheads="1"/>
          </p:cNvPicPr>
          <p:nvPr/>
        </p:nvPicPr>
        <p:blipFill>
          <a:blip r:embed="rId6"/>
          <a:srcRect/>
          <a:stretch>
            <a:fillRect/>
          </a:stretch>
        </p:blipFill>
        <p:spPr bwMode="auto">
          <a:xfrm>
            <a:off x="4800600" y="3429000"/>
            <a:ext cx="4038600" cy="3124200"/>
          </a:xfrm>
          <a:prstGeom prst="rect">
            <a:avLst/>
          </a:prstGeom>
          <a:noFill/>
        </p:spPr>
      </p:pic>
    </p:spTree>
    <p:extLst>
      <p:ext uri="{BB962C8B-B14F-4D97-AF65-F5344CB8AC3E}">
        <p14:creationId xmlns:p14="http://schemas.microsoft.com/office/powerpoint/2010/main" xmlns="" val="92285482"/>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914400"/>
          </a:xfrm>
        </p:spPr>
        <p:txBody>
          <a:bodyPr>
            <a:normAutofit/>
          </a:bodyPr>
          <a:lstStyle/>
          <a:p>
            <a:pPr algn="ctr">
              <a:defRPr/>
            </a:pPr>
            <a:r>
              <a:rPr lang="en-US" sz="2000" b="1" dirty="0" smtClean="0">
                <a:latin typeface="Times New Roman" pitchFamily="18" charset="0"/>
                <a:cs typeface="Times New Roman" pitchFamily="18" charset="0"/>
              </a:rPr>
              <a:t>Hand wash before and after Mid Day Meal</a:t>
            </a:r>
            <a:endParaRPr lang="en-IN" sz="2000" dirty="0">
              <a:latin typeface="Times New Roman" pitchFamily="18" charset="0"/>
              <a:cs typeface="Times New Roman" pitchFamily="18" charset="0"/>
            </a:endParaRPr>
          </a:p>
        </p:txBody>
      </p:sp>
      <p:pic>
        <p:nvPicPr>
          <p:cNvPr id="37890" name="Picture 2" descr="C:\Users\DELL\Desktop\20150129_100819.jpg"/>
          <p:cNvPicPr>
            <a:picLocks noGrp="1" noChangeAspect="1" noChangeArrowheads="1"/>
          </p:cNvPicPr>
          <p:nvPr>
            <p:ph idx="1"/>
          </p:nvPr>
        </p:nvPicPr>
        <p:blipFill>
          <a:blip r:embed="rId3" cstate="print"/>
          <a:srcRect/>
          <a:stretch>
            <a:fillRect/>
          </a:stretch>
        </p:blipFill>
        <p:spPr>
          <a:xfrm>
            <a:off x="152400" y="1143000"/>
            <a:ext cx="3962400" cy="5410200"/>
          </a:xfr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1" name="Picture 3" descr="C:\Users\acer\Desktop\photos\003a2878-ab4f-47aa-8513-cf9c01ec3b97.JPG"/>
          <p:cNvPicPr>
            <a:picLocks noChangeAspect="1" noChangeArrowheads="1"/>
          </p:cNvPicPr>
          <p:nvPr/>
        </p:nvPicPr>
        <p:blipFill>
          <a:blip r:embed="rId4"/>
          <a:srcRect/>
          <a:stretch>
            <a:fillRect/>
          </a:stretch>
        </p:blipFill>
        <p:spPr bwMode="auto">
          <a:xfrm>
            <a:off x="4419600" y="1143000"/>
            <a:ext cx="4267200" cy="5486400"/>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Content Placeholder 3"/>
          <p:cNvPicPr>
            <a:picLocks noChangeAspect="1"/>
          </p:cNvPicPr>
          <p:nvPr/>
        </p:nvPicPr>
        <p:blipFill>
          <a:blip r:embed="rId3" cstate="print"/>
          <a:srcRect/>
          <a:stretch>
            <a:fillRect/>
          </a:stretch>
        </p:blipFill>
        <p:spPr bwMode="auto">
          <a:xfrm>
            <a:off x="323528" y="838199"/>
            <a:ext cx="4019872" cy="2371969"/>
          </a:xfrm>
          <a:prstGeom prst="rect">
            <a:avLst/>
          </a:prstGeom>
          <a:noFill/>
          <a:ln w="9525">
            <a:noFill/>
            <a:miter lim="800000"/>
            <a:headEnd/>
            <a:tailEnd/>
          </a:ln>
        </p:spPr>
      </p:pic>
      <p:sp>
        <p:nvSpPr>
          <p:cNvPr id="3" name="Title 1"/>
          <p:cNvSpPr txBox="1">
            <a:spLocks/>
          </p:cNvSpPr>
          <p:nvPr/>
        </p:nvSpPr>
        <p:spPr>
          <a:xfrm>
            <a:off x="457200" y="188640"/>
            <a:ext cx="8153400" cy="504056"/>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Health Check-up of  Children.</a:t>
            </a:r>
            <a:endParaRPr kumimoji="0" lang="en-IN"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pic>
        <p:nvPicPr>
          <p:cNvPr id="1026" name="Picture 2" descr="C:\Users\acer\Desktop\photos\PHOTO-2019-05-10-11-34-32.jpg"/>
          <p:cNvPicPr>
            <a:picLocks noChangeAspect="1" noChangeArrowheads="1"/>
          </p:cNvPicPr>
          <p:nvPr/>
        </p:nvPicPr>
        <p:blipFill>
          <a:blip r:embed="rId4"/>
          <a:srcRect/>
          <a:stretch>
            <a:fillRect/>
          </a:stretch>
        </p:blipFill>
        <p:spPr bwMode="auto">
          <a:xfrm>
            <a:off x="4495800" y="808038"/>
            <a:ext cx="4114800" cy="2392362"/>
          </a:xfrm>
          <a:prstGeom prst="rect">
            <a:avLst/>
          </a:prstGeom>
          <a:noFill/>
        </p:spPr>
      </p:pic>
      <p:pic>
        <p:nvPicPr>
          <p:cNvPr id="1029" name="Picture 5" descr="C:\Users\acer\Desktop\photos\PHOTO-2019-05-10-11-37-50.jpg"/>
          <p:cNvPicPr>
            <a:picLocks noChangeAspect="1" noChangeArrowheads="1"/>
          </p:cNvPicPr>
          <p:nvPr/>
        </p:nvPicPr>
        <p:blipFill>
          <a:blip r:embed="rId5"/>
          <a:srcRect/>
          <a:stretch>
            <a:fillRect/>
          </a:stretch>
        </p:blipFill>
        <p:spPr bwMode="auto">
          <a:xfrm>
            <a:off x="4476307" y="3352800"/>
            <a:ext cx="4210493" cy="3352800"/>
          </a:xfrm>
          <a:prstGeom prst="rect">
            <a:avLst/>
          </a:prstGeom>
          <a:noFill/>
        </p:spPr>
      </p:pic>
      <p:pic>
        <p:nvPicPr>
          <p:cNvPr id="9" name="Content Placeholder 3"/>
          <p:cNvPicPr>
            <a:picLocks noChangeAspect="1"/>
          </p:cNvPicPr>
          <p:nvPr/>
        </p:nvPicPr>
        <p:blipFill>
          <a:blip r:embed="rId6" cstate="print"/>
          <a:srcRect/>
          <a:stretch>
            <a:fillRect/>
          </a:stretch>
        </p:blipFill>
        <p:spPr bwMode="auto">
          <a:xfrm>
            <a:off x="285720" y="3505200"/>
            <a:ext cx="3981480" cy="304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8F70981-5056-4AA8-B13A-2ED8841A4BB7}" type="slidenum">
              <a:rPr lang="en-US" smtClean="0"/>
              <a:pPr/>
              <a:t>26</a:t>
            </a:fld>
            <a:endParaRPr lang="en-US" dirty="0"/>
          </a:p>
        </p:txBody>
      </p:sp>
      <p:pic>
        <p:nvPicPr>
          <p:cNvPr id="1026" name="Picture 2" descr="C:\Users\admin\Downloads\PHOTO-2019-05-08-14-20-1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1066800"/>
            <a:ext cx="4621088" cy="56388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295400" y="332656"/>
            <a:ext cx="6172200" cy="400110"/>
          </a:xfrm>
          <a:prstGeom prst="rect">
            <a:avLst/>
          </a:prstGeom>
          <a:noFill/>
        </p:spPr>
        <p:txBody>
          <a:bodyPr wrap="square" rtlCol="0">
            <a:spAutoFit/>
          </a:bodyPr>
          <a:lstStyle/>
          <a:p>
            <a:r>
              <a:rPr lang="en-US" sz="2000" b="1" dirty="0" smtClean="0">
                <a:solidFill>
                  <a:schemeClr val="tx2"/>
                </a:solidFill>
                <a:effectLst>
                  <a:outerShdw blurRad="31750" dist="25400" dir="5400000" algn="tl" rotWithShape="0">
                    <a:srgbClr val="000000">
                      <a:alpha val="25000"/>
                    </a:srgbClr>
                  </a:outerShdw>
                </a:effectLst>
                <a:latin typeface="Times New Roman" pitchFamily="18" charset="0"/>
                <a:cs typeface="Times New Roman" pitchFamily="18" charset="0"/>
              </a:rPr>
              <a:t>Health Check-up of  Cooks  and Cooks Uniform</a:t>
            </a:r>
            <a:endParaRPr lang="en-US" sz="2000" b="1" dirty="0"/>
          </a:p>
        </p:txBody>
      </p:sp>
      <p:pic>
        <p:nvPicPr>
          <p:cNvPr id="4098" name="Picture 2" descr="C:\Users\acer\Desktop\photos\98f27468-af0c-4345-916b-a09e5ad4bf66.JPG"/>
          <p:cNvPicPr>
            <a:picLocks noChangeAspect="1" noChangeArrowheads="1"/>
          </p:cNvPicPr>
          <p:nvPr/>
        </p:nvPicPr>
        <p:blipFill>
          <a:blip r:embed="rId4"/>
          <a:srcRect/>
          <a:stretch>
            <a:fillRect/>
          </a:stretch>
        </p:blipFill>
        <p:spPr bwMode="auto">
          <a:xfrm>
            <a:off x="4953000" y="1066800"/>
            <a:ext cx="3962400" cy="5638800"/>
          </a:xfrm>
          <a:prstGeom prst="rect">
            <a:avLst/>
          </a:prstGeom>
          <a:noFill/>
        </p:spPr>
      </p:pic>
    </p:spTree>
    <p:extLst>
      <p:ext uri="{BB962C8B-B14F-4D97-AF65-F5344CB8AC3E}">
        <p14:creationId xmlns:p14="http://schemas.microsoft.com/office/powerpoint/2010/main" xmlns="" val="3480443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571504"/>
          </a:xfrm>
        </p:spPr>
        <p:txBody>
          <a:bodyPr>
            <a:noAutofit/>
          </a:bodyPr>
          <a:lstStyle/>
          <a:p>
            <a:pPr algn="ctr"/>
            <a:r>
              <a:rPr lang="en-US" sz="2400" i="1" dirty="0" smtClean="0">
                <a:latin typeface="Bookman Old Style" pitchFamily="18" charset="0"/>
                <a:cs typeface="Times New Roman" pitchFamily="18" charset="0"/>
              </a:rPr>
              <a:t>School Health </a:t>
            </a:r>
            <a:r>
              <a:rPr lang="en-US" sz="2400" i="1" dirty="0" err="1" smtClean="0">
                <a:latin typeface="Bookman Old Style" pitchFamily="18" charset="0"/>
                <a:cs typeface="Times New Roman" pitchFamily="18" charset="0"/>
              </a:rPr>
              <a:t>Programme</a:t>
            </a:r>
            <a:endParaRPr lang="en-US" sz="2400" i="1" dirty="0">
              <a:latin typeface="Bookman Old Style" pitchFamily="18" charset="0"/>
              <a:cs typeface="Times New Roman" pitchFamily="18" charset="0"/>
            </a:endParaRPr>
          </a:p>
        </p:txBody>
      </p:sp>
      <p:sp>
        <p:nvSpPr>
          <p:cNvPr id="3" name="Content Placeholder 2"/>
          <p:cNvSpPr>
            <a:spLocks noGrp="1"/>
          </p:cNvSpPr>
          <p:nvPr>
            <p:ph idx="1"/>
          </p:nvPr>
        </p:nvSpPr>
        <p:spPr>
          <a:xfrm>
            <a:off x="457200" y="1071546"/>
            <a:ext cx="8507288" cy="5237774"/>
          </a:xfrm>
        </p:spPr>
        <p:txBody>
          <a:bodyPr>
            <a:normAutofit/>
          </a:bodyPr>
          <a:lstStyle/>
          <a:p>
            <a:pPr lvl="0">
              <a:buNone/>
            </a:pPr>
            <a:endParaRPr lang="en-US" sz="1400" dirty="0" smtClean="0">
              <a:latin typeface="Times New Roman" pitchFamily="18" charset="0"/>
              <a:cs typeface="Times New Roman" pitchFamily="18" charset="0"/>
            </a:endParaRPr>
          </a:p>
          <a:p>
            <a:pPr algn="just">
              <a:lnSpc>
                <a:spcPct val="150000"/>
              </a:lnSpc>
              <a:buFont typeface="Wingdings" pitchFamily="2" charset="2"/>
              <a:buChar char="q"/>
            </a:pPr>
            <a:endParaRPr lang="en-US" sz="1500" dirty="0" smtClean="0">
              <a:latin typeface="Times New Roman" pitchFamily="18" charset="0"/>
              <a:cs typeface="Times New Roman" pitchFamily="18" charset="0"/>
            </a:endParaRPr>
          </a:p>
          <a:p>
            <a:pPr algn="just">
              <a:lnSpc>
                <a:spcPct val="150000"/>
              </a:lnSpc>
              <a:buFont typeface="Wingdings" pitchFamily="2" charset="2"/>
              <a:buChar char="q"/>
            </a:pPr>
            <a:endParaRPr lang="en-IN" sz="2100" dirty="0" smtClean="0">
              <a:latin typeface="Times New Roman" pitchFamily="18" charset="0"/>
              <a:cs typeface="Times New Roman" pitchFamily="18" charset="0"/>
            </a:endParaRPr>
          </a:p>
          <a:p>
            <a:pPr>
              <a:buNone/>
            </a:pPr>
            <a:endParaRPr lang="en-US" sz="21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8F70981-5056-4AA8-B13A-2ED8841A4BB7}" type="slidenum">
              <a:rPr lang="en-US" smtClean="0"/>
              <a:pPr/>
              <a:t>27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355660146"/>
              </p:ext>
            </p:extLst>
          </p:nvPr>
        </p:nvGraphicFramePr>
        <p:xfrm>
          <a:off x="395538" y="1397000"/>
          <a:ext cx="7632846" cy="2286000"/>
        </p:xfrm>
        <a:graphic>
          <a:graphicData uri="http://schemas.openxmlformats.org/drawingml/2006/table">
            <a:tbl>
              <a:tblPr firstRow="1" bandRow="1">
                <a:tableStyleId>{5C22544A-7EE6-4342-B048-85BDC9FD1C3A}</a:tableStyleId>
              </a:tblPr>
              <a:tblGrid>
                <a:gridCol w="3816422"/>
                <a:gridCol w="3816424"/>
              </a:tblGrid>
              <a:tr h="370840">
                <a:tc>
                  <a:txBody>
                    <a:bodyPr/>
                    <a:lstStyle/>
                    <a:p>
                      <a:r>
                        <a:rPr lang="en-US" sz="2000" dirty="0" smtClean="0">
                          <a:latin typeface="Times New Roman" pitchFamily="18" charset="0"/>
                          <a:cs typeface="Times New Roman" pitchFamily="18" charset="0"/>
                        </a:rPr>
                        <a:t>No of schools covered</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14390</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No of </a:t>
                      </a:r>
                      <a:r>
                        <a:rPr lang="en-US" sz="2000" dirty="0" err="1" smtClean="0">
                          <a:latin typeface="Times New Roman" pitchFamily="18" charset="0"/>
                          <a:cs typeface="Times New Roman" pitchFamily="18" charset="0"/>
                        </a:rPr>
                        <a:t>childrens</a:t>
                      </a:r>
                      <a:r>
                        <a:rPr lang="en-US" sz="2000" dirty="0" smtClean="0">
                          <a:latin typeface="Times New Roman" pitchFamily="18" charset="0"/>
                          <a:cs typeface="Times New Roman" pitchFamily="18" charset="0"/>
                        </a:rPr>
                        <a:t> covered</a:t>
                      </a:r>
                    </a:p>
                    <a:p>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1491169</a:t>
                      </a:r>
                      <a:endParaRPr lang="en-US" sz="2000" dirty="0">
                        <a:latin typeface="Times New Roman" pitchFamily="18" charset="0"/>
                        <a:cs typeface="Times New Roman" pitchFamily="18" charset="0"/>
                      </a:endParaRPr>
                    </a:p>
                  </a:txBody>
                  <a:tcPr/>
                </a:tc>
              </a:tr>
              <a:tr h="370840">
                <a:tc>
                  <a:txBody>
                    <a:bodyPr/>
                    <a:lstStyle/>
                    <a:p>
                      <a:r>
                        <a:rPr lang="en-US" sz="2000" dirty="0" smtClean="0">
                          <a:latin typeface="Times New Roman" pitchFamily="18" charset="0"/>
                          <a:cs typeface="Times New Roman" pitchFamily="18" charset="0"/>
                        </a:rPr>
                        <a:t>Iron and Folic acid supplement</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1253515</a:t>
                      </a:r>
                      <a:endParaRPr lang="en-US" sz="2000" dirty="0">
                        <a:latin typeface="Times New Roman" pitchFamily="18" charset="0"/>
                        <a:cs typeface="Times New Roman" pitchFamily="18" charset="0"/>
                      </a:endParaRPr>
                    </a:p>
                  </a:txBody>
                  <a:tcPr/>
                </a:tc>
              </a:tr>
              <a:tr h="370840">
                <a:tc>
                  <a:txBody>
                    <a:bodyPr/>
                    <a:lstStyle/>
                    <a:p>
                      <a:r>
                        <a:rPr lang="en-US" sz="2000" dirty="0" err="1" smtClean="0">
                          <a:latin typeface="Times New Roman" pitchFamily="18" charset="0"/>
                          <a:cs typeface="Times New Roman" pitchFamily="18" charset="0"/>
                        </a:rPr>
                        <a:t>Deworming</a:t>
                      </a:r>
                      <a:r>
                        <a:rPr lang="en-US" sz="2000" dirty="0" smtClean="0">
                          <a:latin typeface="Times New Roman" pitchFamily="18" charset="0"/>
                          <a:cs typeface="Times New Roman" pitchFamily="18" charset="0"/>
                        </a:rPr>
                        <a:t> tablet</a:t>
                      </a:r>
                      <a:endParaRPr lang="en-US" sz="2000" dirty="0">
                        <a:latin typeface="Times New Roman" pitchFamily="18" charset="0"/>
                        <a:cs typeface="Times New Roman" pitchFamily="18" charset="0"/>
                      </a:endParaRPr>
                    </a:p>
                  </a:txBody>
                  <a:tcPr/>
                </a:tc>
                <a:tc>
                  <a:txBody>
                    <a:bodyPr/>
                    <a:lstStyle/>
                    <a:p>
                      <a:r>
                        <a:rPr lang="en-US" sz="2000" smtClean="0">
                          <a:latin typeface="Times New Roman" pitchFamily="18" charset="0"/>
                          <a:cs typeface="Times New Roman" pitchFamily="18" charset="0"/>
                        </a:rPr>
                        <a:t>1491169</a:t>
                      </a:r>
                      <a:endParaRPr lang="en-US" sz="2000" dirty="0">
                        <a:latin typeface="Times New Roman" pitchFamily="18" charset="0"/>
                        <a:cs typeface="Times New Roman" pitchFamily="18" charset="0"/>
                      </a:endParaRPr>
                    </a:p>
                  </a:txBody>
                  <a:tcPr/>
                </a:tc>
              </a:tr>
              <a:tr h="370840">
                <a:tc>
                  <a:txBody>
                    <a:bodyPr/>
                    <a:lstStyle/>
                    <a:p>
                      <a:r>
                        <a:rPr lang="en-US" sz="2000" dirty="0" smtClean="0">
                          <a:latin typeface="Times New Roman" pitchFamily="18" charset="0"/>
                          <a:cs typeface="Times New Roman" pitchFamily="18" charset="0"/>
                        </a:rPr>
                        <a:t>Distribution of spectacle</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2588</a:t>
                      </a:r>
                      <a:endParaRPr lang="en-US" sz="2000" dirty="0">
                        <a:latin typeface="Times New Roman" pitchFamily="18" charset="0"/>
                        <a:cs typeface="Times New Roman" pitchFamily="18" charset="0"/>
                      </a:endParaRPr>
                    </a:p>
                  </a:txBody>
                  <a:tcPr/>
                </a:tc>
              </a:tr>
            </a:tbl>
          </a:graphicData>
        </a:graphic>
      </p:graphicFrame>
      <p:sp>
        <p:nvSpPr>
          <p:cNvPr id="6" name="Title 1"/>
          <p:cNvSpPr txBox="1">
            <a:spLocks/>
          </p:cNvSpPr>
          <p:nvPr/>
        </p:nvSpPr>
        <p:spPr>
          <a:xfrm>
            <a:off x="323528" y="3789040"/>
            <a:ext cx="8568952" cy="1008112"/>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2000" b="1"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In</a:t>
            </a:r>
            <a:r>
              <a:rPr kumimoji="0" lang="en-US" sz="2000" b="1"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addition to this during Mid Day Meal week health check up of children done with the help of NHM.</a:t>
            </a:r>
            <a:endParaRPr kumimoji="0" lang="en-US" sz="2000" b="1"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571504"/>
          </a:xfrm>
        </p:spPr>
        <p:txBody>
          <a:bodyPr>
            <a:noAutofit/>
          </a:bodyPr>
          <a:lstStyle/>
          <a:p>
            <a:pPr algn="ctr"/>
            <a:r>
              <a:rPr lang="en-US" sz="2400" i="1" dirty="0" smtClean="0">
                <a:latin typeface="Bookman Old Style" pitchFamily="18" charset="0"/>
                <a:cs typeface="Times New Roman" pitchFamily="18" charset="0"/>
              </a:rPr>
              <a:t>Best Practices</a:t>
            </a:r>
            <a:endParaRPr lang="en-US" sz="2400" i="1" dirty="0">
              <a:latin typeface="Bookman Old Style" pitchFamily="18" charset="0"/>
              <a:cs typeface="Times New Roman" pitchFamily="18" charset="0"/>
            </a:endParaRPr>
          </a:p>
        </p:txBody>
      </p:sp>
      <p:sp>
        <p:nvSpPr>
          <p:cNvPr id="3" name="Content Placeholder 2"/>
          <p:cNvSpPr>
            <a:spLocks noGrp="1"/>
          </p:cNvSpPr>
          <p:nvPr>
            <p:ph idx="1"/>
          </p:nvPr>
        </p:nvSpPr>
        <p:spPr>
          <a:xfrm>
            <a:off x="457200" y="1071546"/>
            <a:ext cx="8507288" cy="5237774"/>
          </a:xfrm>
        </p:spPr>
        <p:txBody>
          <a:bodyPr>
            <a:normAutofit/>
          </a:bodyPr>
          <a:lstStyle/>
          <a:p>
            <a:pPr>
              <a:buNone/>
            </a:pPr>
            <a:r>
              <a:rPr lang="en-US" sz="2000" b="1" i="1" u="sng" dirty="0" err="1" smtClean="0">
                <a:latin typeface="Times New Roman" pitchFamily="18" charset="0"/>
                <a:cs typeface="Times New Roman" pitchFamily="18" charset="0"/>
              </a:rPr>
              <a:t>Tithi</a:t>
            </a:r>
            <a:r>
              <a:rPr lang="en-US" sz="2000" b="1" i="1" u="sng" dirty="0" smtClean="0">
                <a:latin typeface="Times New Roman" pitchFamily="18" charset="0"/>
                <a:cs typeface="Times New Roman" pitchFamily="18" charset="0"/>
              </a:rPr>
              <a:t> </a:t>
            </a:r>
            <a:r>
              <a:rPr lang="en-US" sz="2000" b="1" i="1" u="sng" dirty="0" err="1" smtClean="0">
                <a:latin typeface="Times New Roman" pitchFamily="18" charset="0"/>
                <a:cs typeface="Times New Roman" pitchFamily="18" charset="0"/>
              </a:rPr>
              <a:t>Bhojan</a:t>
            </a:r>
            <a:r>
              <a:rPr lang="en-US" sz="2000" b="1" i="1" u="sng" dirty="0" smtClean="0">
                <a:latin typeface="Times New Roman" pitchFamily="18" charset="0"/>
                <a:cs typeface="Times New Roman" pitchFamily="18" charset="0"/>
              </a:rPr>
              <a:t>:-</a:t>
            </a:r>
          </a:p>
          <a:p>
            <a:pPr algn="just">
              <a:lnSpc>
                <a:spcPct val="150000"/>
              </a:lnSpc>
              <a:buFont typeface="Wingdings" pitchFamily="2" charset="2"/>
              <a:buChar char="q"/>
            </a:pPr>
            <a:r>
              <a:rPr lang="en-US" sz="1500" dirty="0" smtClean="0">
                <a:latin typeface="Times New Roman" pitchFamily="18" charset="0"/>
                <a:cs typeface="Times New Roman" pitchFamily="18" charset="0"/>
              </a:rPr>
              <a:t>Every 3rd Tuesday of the month is celebrated as girl student’s birthday jointly as “</a:t>
            </a:r>
            <a:r>
              <a:rPr lang="en-US" sz="1500" dirty="0" err="1" smtClean="0">
                <a:latin typeface="Times New Roman" pitchFamily="18" charset="0"/>
                <a:cs typeface="Times New Roman" pitchFamily="18" charset="0"/>
              </a:rPr>
              <a:t>Beti</a:t>
            </a:r>
            <a:r>
              <a:rPr lang="en-US" sz="1500" dirty="0" smtClean="0">
                <a:latin typeface="Times New Roman" pitchFamily="18" charset="0"/>
                <a:cs typeface="Times New Roman" pitchFamily="18" charset="0"/>
              </a:rPr>
              <a:t> ka </a:t>
            </a:r>
            <a:r>
              <a:rPr lang="en-US" sz="1500" dirty="0" err="1" smtClean="0">
                <a:latin typeface="Times New Roman" pitchFamily="18" charset="0"/>
                <a:cs typeface="Times New Roman" pitchFamily="18" charset="0"/>
              </a:rPr>
              <a:t>Janamdin</a:t>
            </a:r>
            <a:r>
              <a:rPr lang="en-US" sz="1500" dirty="0" smtClean="0">
                <a:latin typeface="Times New Roman" pitchFamily="18" charset="0"/>
                <a:cs typeface="Times New Roman" pitchFamily="18" charset="0"/>
              </a:rPr>
              <a:t>”- School Mai </a:t>
            </a:r>
            <a:r>
              <a:rPr lang="en-US" sz="1500" dirty="0" err="1" smtClean="0">
                <a:latin typeface="Times New Roman" pitchFamily="18" charset="0"/>
                <a:cs typeface="Times New Roman" pitchFamily="18" charset="0"/>
              </a:rPr>
              <a:t>Abhinandan</a:t>
            </a:r>
            <a:r>
              <a:rPr lang="en-US" sz="1500" dirty="0" smtClean="0">
                <a:latin typeface="Times New Roman" pitchFamily="18" charset="0"/>
                <a:cs typeface="Times New Roman" pitchFamily="18" charset="0"/>
              </a:rPr>
              <a:t> . All the girls whose birthdays fall in the given month are congratulated and given a special treatment. </a:t>
            </a:r>
          </a:p>
          <a:p>
            <a:pPr algn="just">
              <a:lnSpc>
                <a:spcPct val="150000"/>
              </a:lnSpc>
              <a:buFont typeface="Wingdings" pitchFamily="2" charset="2"/>
              <a:buChar char="q"/>
            </a:pPr>
            <a:r>
              <a:rPr lang="en-US" sz="1500" dirty="0" smtClean="0">
                <a:latin typeface="Times New Roman" pitchFamily="18" charset="0"/>
                <a:cs typeface="Times New Roman" pitchFamily="18" charset="0"/>
              </a:rPr>
              <a:t>It  also aimed that encouraging the community participation as parents are also invited to those celebrations and are given a window of free participation in Mid Day Meal and other activities of the schools.</a:t>
            </a:r>
          </a:p>
          <a:p>
            <a:pPr lvl="0"/>
            <a:r>
              <a:rPr lang="en-IN" sz="1500" dirty="0" smtClean="0">
                <a:latin typeface="Times New Roman" pitchFamily="18" charset="0"/>
                <a:cs typeface="Times New Roman" pitchFamily="18" charset="0"/>
              </a:rPr>
              <a:t>In Haryana State Honorarium to cooks is Rs. 3500/-per month in which Centre Share is Rs.600/- and State  Share is Rs.2900/- per month against the mandatory State share of Rs. 400/- per month from 1</a:t>
            </a:r>
            <a:r>
              <a:rPr lang="en-IN" sz="1500" baseline="30000" dirty="0" smtClean="0">
                <a:latin typeface="Times New Roman" pitchFamily="18" charset="0"/>
                <a:cs typeface="Times New Roman" pitchFamily="18" charset="0"/>
              </a:rPr>
              <a:t>st</a:t>
            </a:r>
            <a:r>
              <a:rPr lang="en-IN" sz="1500" dirty="0" smtClean="0">
                <a:latin typeface="Times New Roman" pitchFamily="18" charset="0"/>
                <a:cs typeface="Times New Roman" pitchFamily="18" charset="0"/>
              </a:rPr>
              <a:t> June 2018. </a:t>
            </a:r>
            <a:endParaRPr lang="en-US" sz="1500" dirty="0" smtClean="0">
              <a:latin typeface="Times New Roman" pitchFamily="18" charset="0"/>
              <a:cs typeface="Times New Roman" pitchFamily="18" charset="0"/>
            </a:endParaRPr>
          </a:p>
          <a:p>
            <a:pPr lvl="0"/>
            <a:r>
              <a:rPr lang="en-IN" sz="1500" dirty="0" smtClean="0">
                <a:latin typeface="Times New Roman" pitchFamily="18" charset="0"/>
                <a:cs typeface="Times New Roman" pitchFamily="18" charset="0"/>
              </a:rPr>
              <a:t>Medical examination of CCHs done once in a year.</a:t>
            </a:r>
          </a:p>
          <a:p>
            <a:pPr lvl="0"/>
            <a:r>
              <a:rPr lang="en-US" sz="1500" dirty="0" smtClean="0">
                <a:latin typeface="Times New Roman" pitchFamily="18" charset="0"/>
                <a:cs typeface="Times New Roman" pitchFamily="18" charset="0"/>
              </a:rPr>
              <a:t> Kitchen gardens are available in 356 schools in Haryana State .</a:t>
            </a:r>
          </a:p>
          <a:p>
            <a:pPr lvl="0"/>
            <a:r>
              <a:rPr lang="en-US" sz="1500" dirty="0" smtClean="0">
                <a:latin typeface="Times New Roman" pitchFamily="18" charset="0"/>
                <a:cs typeface="Times New Roman" pitchFamily="18" charset="0"/>
              </a:rPr>
              <a:t>Provision of steel </a:t>
            </a:r>
            <a:r>
              <a:rPr lang="en-US" sz="1500" dirty="0" err="1" smtClean="0">
                <a:latin typeface="Times New Roman" pitchFamily="18" charset="0"/>
                <a:cs typeface="Times New Roman" pitchFamily="18" charset="0"/>
              </a:rPr>
              <a:t>thalis</a:t>
            </a:r>
            <a:r>
              <a:rPr lang="en-US" sz="1500" dirty="0" smtClean="0">
                <a:latin typeface="Times New Roman" pitchFamily="18" charset="0"/>
                <a:cs typeface="Times New Roman" pitchFamily="18" charset="0"/>
              </a:rPr>
              <a:t> and spoons for children for eating MDM.</a:t>
            </a:r>
          </a:p>
          <a:p>
            <a:r>
              <a:rPr lang="en-IN" sz="1500" dirty="0" smtClean="0">
                <a:latin typeface="Times New Roman" pitchFamily="18" charset="0"/>
                <a:cs typeface="Times New Roman" pitchFamily="18" charset="0"/>
              </a:rPr>
              <a:t>Construction of toilets for physically challenged children in </a:t>
            </a:r>
            <a:r>
              <a:rPr lang="en-IN" sz="1500" dirty="0" err="1" smtClean="0">
                <a:latin typeface="Times New Roman" pitchFamily="18" charset="0"/>
                <a:cs typeface="Times New Roman" pitchFamily="18" charset="0"/>
              </a:rPr>
              <a:t>Mewat</a:t>
            </a:r>
            <a:r>
              <a:rPr lang="en-IN" sz="1500" dirty="0" smtClean="0">
                <a:latin typeface="Times New Roman" pitchFamily="18" charset="0"/>
                <a:cs typeface="Times New Roman" pitchFamily="18" charset="0"/>
              </a:rPr>
              <a:t> district.</a:t>
            </a:r>
            <a:endParaRPr lang="en-US" sz="1500" dirty="0" smtClean="0">
              <a:latin typeface="Times New Roman" pitchFamily="18" charset="0"/>
              <a:cs typeface="Times New Roman" pitchFamily="18" charset="0"/>
            </a:endParaRPr>
          </a:p>
          <a:p>
            <a:pPr lvl="0"/>
            <a:r>
              <a:rPr lang="en-US" sz="1500" dirty="0" smtClean="0">
                <a:latin typeface="Times New Roman" pitchFamily="18" charset="0"/>
                <a:cs typeface="Times New Roman" pitchFamily="18" charset="0"/>
              </a:rPr>
              <a:t>Availability of good quality </a:t>
            </a:r>
            <a:r>
              <a:rPr lang="en-US" sz="1500" dirty="0" err="1" smtClean="0">
                <a:latin typeface="Times New Roman" pitchFamily="18" charset="0"/>
                <a:cs typeface="Times New Roman" pitchFamily="18" charset="0"/>
              </a:rPr>
              <a:t>aluminium</a:t>
            </a:r>
            <a:r>
              <a:rPr lang="en-US" sz="1500" dirty="0" smtClean="0">
                <a:latin typeface="Times New Roman" pitchFamily="18" charset="0"/>
                <a:cs typeface="Times New Roman" pitchFamily="18" charset="0"/>
              </a:rPr>
              <a:t> storage bins for storing food grains</a:t>
            </a:r>
          </a:p>
          <a:p>
            <a:pPr lvl="0"/>
            <a:endParaRPr lang="en-US" sz="1400" dirty="0" smtClean="0">
              <a:latin typeface="Times New Roman" pitchFamily="18" charset="0"/>
              <a:cs typeface="Times New Roman" pitchFamily="18" charset="0"/>
            </a:endParaRPr>
          </a:p>
          <a:p>
            <a:pPr algn="just">
              <a:lnSpc>
                <a:spcPct val="150000"/>
              </a:lnSpc>
              <a:buFont typeface="Wingdings" pitchFamily="2" charset="2"/>
              <a:buChar char="q"/>
            </a:pPr>
            <a:endParaRPr lang="en-US" sz="1500" dirty="0" smtClean="0">
              <a:latin typeface="Times New Roman" pitchFamily="18" charset="0"/>
              <a:cs typeface="Times New Roman" pitchFamily="18" charset="0"/>
            </a:endParaRPr>
          </a:p>
          <a:p>
            <a:pPr algn="just">
              <a:lnSpc>
                <a:spcPct val="150000"/>
              </a:lnSpc>
              <a:buFont typeface="Wingdings" pitchFamily="2" charset="2"/>
              <a:buChar char="q"/>
            </a:pPr>
            <a:endParaRPr lang="en-IN" sz="2100" dirty="0" smtClean="0">
              <a:latin typeface="Times New Roman" pitchFamily="18" charset="0"/>
              <a:cs typeface="Times New Roman" pitchFamily="18" charset="0"/>
            </a:endParaRPr>
          </a:p>
          <a:p>
            <a:pPr>
              <a:buNone/>
            </a:pPr>
            <a:endParaRPr lang="en-US" sz="21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8F70981-5056-4AA8-B13A-2ED8841A4BB7}" type="slidenum">
              <a:rPr lang="en-US" smtClean="0"/>
              <a:pPr/>
              <a:t>28</a:t>
            </a:fld>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F70981-5056-4AA8-B13A-2ED8841A4BB7}" type="slidenum">
              <a:rPr lang="en-US" smtClean="0"/>
              <a:pPr/>
              <a:t>29</a:t>
            </a:fld>
            <a:endParaRPr lang="en-US" dirty="0"/>
          </a:p>
        </p:txBody>
      </p:sp>
      <p:pic>
        <p:nvPicPr>
          <p:cNvPr id="1026" name="Picture 2" descr="C:\Users\HCL\Downloads\IMG-20160926-WA0005.jpg"/>
          <p:cNvPicPr>
            <a:picLocks noChangeAspect="1" noChangeArrowheads="1"/>
          </p:cNvPicPr>
          <p:nvPr/>
        </p:nvPicPr>
        <p:blipFill>
          <a:blip r:embed="rId3" cstate="print"/>
          <a:srcRect/>
          <a:stretch>
            <a:fillRect/>
          </a:stretch>
        </p:blipFill>
        <p:spPr bwMode="auto">
          <a:xfrm>
            <a:off x="228600" y="1052736"/>
            <a:ext cx="4343400" cy="5119464"/>
          </a:xfrm>
          <a:prstGeom prst="rect">
            <a:avLst/>
          </a:prstGeom>
          <a:noFill/>
        </p:spPr>
      </p:pic>
      <p:sp>
        <p:nvSpPr>
          <p:cNvPr id="4" name="Title 1"/>
          <p:cNvSpPr txBox="1">
            <a:spLocks/>
          </p:cNvSpPr>
          <p:nvPr/>
        </p:nvSpPr>
        <p:spPr>
          <a:xfrm>
            <a:off x="457200" y="188640"/>
            <a:ext cx="8153400" cy="504056"/>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Celebration of  “</a:t>
            </a:r>
            <a:r>
              <a:rPr kumimoji="0" lang="en-US" sz="2000" b="1" i="0" u="none" strike="noStrike" kern="1200" cap="none" spc="0" normalizeH="0" baseline="0" noProof="0" dirty="0" err="1"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Beti</a:t>
            </a:r>
            <a:r>
              <a:rPr kumimoji="0" lang="en-US"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ka </a:t>
            </a:r>
            <a:r>
              <a:rPr kumimoji="0" lang="en-US" sz="20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r>
              <a:rPr kumimoji="0" lang="en-US" sz="2000" b="1" i="0" u="none" strike="noStrike" kern="1200" cap="none" spc="0" normalizeH="0" baseline="0" noProof="0" dirty="0" err="1"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Janamdin</a:t>
            </a:r>
            <a:r>
              <a:rPr lang="en-US" sz="2000" b="1" dirty="0" smtClean="0">
                <a:solidFill>
                  <a:schemeClr val="tx2"/>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t>-</a:t>
            </a:r>
            <a:r>
              <a:rPr kumimoji="0" lang="en-US"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School </a:t>
            </a:r>
            <a:r>
              <a:rPr kumimoji="0" lang="en-US" sz="2000" b="1" i="0" u="none" strike="noStrike" kern="1200" cap="none" spc="0" normalizeH="0" baseline="0" noProof="0" dirty="0" err="1"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mai</a:t>
            </a:r>
            <a:r>
              <a:rPr kumimoji="0" lang="en-US"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r>
              <a:rPr kumimoji="0" lang="en-US" sz="2000" b="1" i="0" u="none" strike="noStrike" kern="1200" cap="none" spc="0" normalizeH="0" baseline="0" noProof="0" dirty="0" err="1"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Abhinanadan</a:t>
            </a:r>
            <a:r>
              <a:rPr kumimoji="0" lang="en-US"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a:t>
            </a:r>
            <a:endParaRPr kumimoji="0" lang="en-IN"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pic>
        <p:nvPicPr>
          <p:cNvPr id="5" name="Picture 2" descr="C:\Users\DELL\Desktop\HAMARI PANCHAYAT\BEO Gohana\GGSSS GOHANA1.JPG"/>
          <p:cNvPicPr>
            <a:picLocks noChangeAspect="1" noChangeArrowheads="1"/>
          </p:cNvPicPr>
          <p:nvPr/>
        </p:nvPicPr>
        <p:blipFill>
          <a:blip r:embed="rId4" cstate="print"/>
          <a:srcRect/>
          <a:stretch>
            <a:fillRect/>
          </a:stretch>
        </p:blipFill>
        <p:spPr bwMode="auto">
          <a:xfrm>
            <a:off x="4953000" y="1066800"/>
            <a:ext cx="4038600" cy="5029200"/>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620688"/>
          </a:xfrm>
        </p:spPr>
        <p:txBody>
          <a:bodyPr>
            <a:normAutofit fontScale="90000"/>
          </a:bodyPr>
          <a:lstStyle/>
          <a:p>
            <a:pPr algn="ctr"/>
            <a:r>
              <a:rPr lang="en-US" sz="2000" b="1" u="sng" dirty="0" smtClean="0">
                <a:solidFill>
                  <a:srgbClr val="7030A0"/>
                </a:solidFill>
                <a:latin typeface="Bookman Old Style" pitchFamily="18" charset="0"/>
              </a:rPr>
              <a:t>BRIEF NOTE - MID DAY MEAL SCHEME</a:t>
            </a:r>
            <a:r>
              <a:rPr lang="en-IN" sz="2000" dirty="0" smtClean="0">
                <a:latin typeface="Bookman Old Style" pitchFamily="18" charset="0"/>
              </a:rPr>
              <a:t/>
            </a:r>
            <a:br>
              <a:rPr lang="en-IN" sz="2000" dirty="0" smtClean="0">
                <a:latin typeface="Bookman Old Style" pitchFamily="18" charset="0"/>
              </a:rPr>
            </a:br>
            <a:endParaRPr lang="en-IN" sz="2000" dirty="0">
              <a:latin typeface="Bookman Old Style" pitchFamily="18" charset="0"/>
            </a:endParaRPr>
          </a:p>
        </p:txBody>
      </p:sp>
      <p:sp>
        <p:nvSpPr>
          <p:cNvPr id="3" name="Content Placeholder 2"/>
          <p:cNvSpPr>
            <a:spLocks noGrp="1"/>
          </p:cNvSpPr>
          <p:nvPr>
            <p:ph idx="1"/>
          </p:nvPr>
        </p:nvSpPr>
        <p:spPr>
          <a:xfrm>
            <a:off x="214282" y="836712"/>
            <a:ext cx="8678198" cy="5112568"/>
          </a:xfrm>
        </p:spPr>
        <p:txBody>
          <a:bodyPr>
            <a:noAutofit/>
          </a:bodyPr>
          <a:lstStyle/>
          <a:p>
            <a:pPr algn="just"/>
            <a:r>
              <a:rPr lang="en-US" sz="1500" dirty="0" smtClean="0">
                <a:latin typeface="Bookman Old Style" pitchFamily="18" charset="0"/>
              </a:rPr>
              <a:t>Dry ration was distributed to the children before</a:t>
            </a:r>
            <a:r>
              <a:rPr lang="en-US" sz="1500" b="1" dirty="0" smtClean="0">
                <a:latin typeface="Bookman Old Style" pitchFamily="18" charset="0"/>
              </a:rPr>
              <a:t> 2004</a:t>
            </a:r>
            <a:r>
              <a:rPr lang="en-US" sz="1500" dirty="0" smtClean="0">
                <a:latin typeface="Bookman Old Style" pitchFamily="18" charset="0"/>
              </a:rPr>
              <a:t>.</a:t>
            </a:r>
          </a:p>
          <a:p>
            <a:pPr algn="just"/>
            <a:r>
              <a:rPr lang="en-US" sz="1500" dirty="0" smtClean="0">
                <a:latin typeface="Bookman Old Style" pitchFamily="18" charset="0"/>
              </a:rPr>
              <a:t>Serving of cooked food was started in all Government schools, Local bodies, Government aided primary schools from </a:t>
            </a:r>
            <a:r>
              <a:rPr lang="en-US" sz="1500" b="1" dirty="0" smtClean="0">
                <a:latin typeface="Bookman Old Style" pitchFamily="18" charset="0"/>
              </a:rPr>
              <a:t>15.08.2004</a:t>
            </a:r>
            <a:r>
              <a:rPr lang="en-US" sz="1500" dirty="0" smtClean="0">
                <a:latin typeface="Bookman Old Style" pitchFamily="18" charset="0"/>
              </a:rPr>
              <a:t> onwards.</a:t>
            </a:r>
          </a:p>
          <a:p>
            <a:pPr algn="just"/>
            <a:r>
              <a:rPr lang="en-US" sz="1500" dirty="0" smtClean="0">
                <a:latin typeface="Bookman Old Style" pitchFamily="18" charset="0"/>
              </a:rPr>
              <a:t>The scheme was further extended to all middle schools during the academic year </a:t>
            </a:r>
            <a:r>
              <a:rPr lang="en-US" sz="1500" b="1" dirty="0" smtClean="0">
                <a:latin typeface="Bookman Old Style" pitchFamily="18" charset="0"/>
              </a:rPr>
              <a:t>2008-09</a:t>
            </a:r>
            <a:r>
              <a:rPr lang="en-US" sz="1500" dirty="0" smtClean="0">
                <a:latin typeface="Bookman Old Style" pitchFamily="18" charset="0"/>
              </a:rPr>
              <a:t>. </a:t>
            </a:r>
            <a:endParaRPr lang="en-IN" sz="1500" dirty="0" smtClean="0">
              <a:latin typeface="Bookman Old Style" pitchFamily="18" charset="0"/>
            </a:endParaRPr>
          </a:p>
          <a:p>
            <a:pPr algn="just">
              <a:buNone/>
            </a:pPr>
            <a:r>
              <a:rPr lang="en-US" sz="1500" b="1" u="sng" dirty="0" smtClean="0">
                <a:latin typeface="Bookman Old Style" pitchFamily="18" charset="0"/>
              </a:rPr>
              <a:t>Objectives:</a:t>
            </a:r>
          </a:p>
          <a:p>
            <a:pPr algn="just">
              <a:buFont typeface="Wingdings" pitchFamily="2" charset="2"/>
              <a:buChar char="Ø"/>
            </a:pPr>
            <a:r>
              <a:rPr lang="en-US" sz="1500" b="1" dirty="0" smtClean="0">
                <a:latin typeface="Bookman Old Style" pitchFamily="18" charset="0"/>
              </a:rPr>
              <a:t> </a:t>
            </a:r>
            <a:r>
              <a:rPr lang="en-US" sz="1500" dirty="0" smtClean="0">
                <a:latin typeface="Bookman Old Style" pitchFamily="18" charset="0"/>
              </a:rPr>
              <a:t>To attract Out-of-School Children (</a:t>
            </a:r>
            <a:r>
              <a:rPr lang="en-US" sz="1500" dirty="0" err="1" smtClean="0">
                <a:latin typeface="Bookman Old Style" pitchFamily="18" charset="0"/>
              </a:rPr>
              <a:t>OoSC</a:t>
            </a:r>
            <a:r>
              <a:rPr lang="en-US" sz="1500" dirty="0" smtClean="0">
                <a:latin typeface="Bookman Old Style" pitchFamily="18" charset="0"/>
              </a:rPr>
              <a:t>).</a:t>
            </a:r>
          </a:p>
          <a:p>
            <a:pPr algn="just">
              <a:buFont typeface="Wingdings" pitchFamily="2" charset="2"/>
              <a:buChar char="Ø"/>
            </a:pPr>
            <a:r>
              <a:rPr lang="en-US" sz="1500" dirty="0" smtClean="0">
                <a:latin typeface="Bookman Old Style" pitchFamily="18" charset="0"/>
              </a:rPr>
              <a:t> To retain the in-school children. </a:t>
            </a:r>
          </a:p>
          <a:p>
            <a:pPr algn="just">
              <a:buFont typeface="Wingdings" pitchFamily="2" charset="2"/>
              <a:buChar char="Ø"/>
            </a:pPr>
            <a:r>
              <a:rPr lang="en-US" sz="1500" dirty="0" smtClean="0">
                <a:latin typeface="Bookman Old Style" pitchFamily="18" charset="0"/>
              </a:rPr>
              <a:t>To improve the health of students.</a:t>
            </a:r>
            <a:endParaRPr lang="en-US" sz="1500" b="1" u="sng" dirty="0" smtClean="0">
              <a:latin typeface="Bookman Old Style" pitchFamily="18" charset="0"/>
            </a:endParaRPr>
          </a:p>
          <a:p>
            <a:pPr algn="just">
              <a:buNone/>
            </a:pPr>
            <a:r>
              <a:rPr lang="en-US" sz="1500" b="1" u="sng" dirty="0" smtClean="0">
                <a:latin typeface="Bookman Old Style" pitchFamily="18" charset="0"/>
              </a:rPr>
              <a:t>Norms</a:t>
            </a:r>
            <a:r>
              <a:rPr lang="en-US" sz="1500" dirty="0" smtClean="0">
                <a:latin typeface="Bookman Old Style" pitchFamily="18" charset="0"/>
              </a:rPr>
              <a:t>:</a:t>
            </a:r>
          </a:p>
          <a:p>
            <a:pPr algn="just">
              <a:buFont typeface="Wingdings" pitchFamily="2" charset="2"/>
              <a:buChar char="Ø"/>
            </a:pPr>
            <a:r>
              <a:rPr lang="en-US" sz="1500" dirty="0" smtClean="0">
                <a:latin typeface="Bookman Old Style" pitchFamily="18" charset="0"/>
              </a:rPr>
              <a:t>To provide </a:t>
            </a:r>
            <a:r>
              <a:rPr lang="en-US" sz="1500" b="1" dirty="0" smtClean="0">
                <a:latin typeface="Bookman Old Style" pitchFamily="18" charset="0"/>
              </a:rPr>
              <a:t>450</a:t>
            </a:r>
            <a:r>
              <a:rPr lang="en-US" sz="1500" dirty="0" smtClean="0">
                <a:latin typeface="Bookman Old Style" pitchFamily="18" charset="0"/>
              </a:rPr>
              <a:t> calories of energy/</a:t>
            </a:r>
            <a:r>
              <a:rPr lang="en-US" sz="1500" b="1" dirty="0" smtClean="0">
                <a:latin typeface="Bookman Old Style" pitchFamily="18" charset="0"/>
              </a:rPr>
              <a:t>100</a:t>
            </a:r>
            <a:r>
              <a:rPr lang="en-US" sz="1500" dirty="0" smtClean="0">
                <a:latin typeface="Bookman Old Style" pitchFamily="18" charset="0"/>
              </a:rPr>
              <a:t> </a:t>
            </a:r>
            <a:r>
              <a:rPr lang="en-US" sz="1500" dirty="0" err="1" smtClean="0">
                <a:latin typeface="Bookman Old Style" pitchFamily="18" charset="0"/>
              </a:rPr>
              <a:t>gms</a:t>
            </a:r>
            <a:r>
              <a:rPr lang="en-US" sz="1500" dirty="0" smtClean="0">
                <a:latin typeface="Bookman Old Style" pitchFamily="18" charset="0"/>
              </a:rPr>
              <a:t>. of food grains to primary students.  </a:t>
            </a:r>
          </a:p>
          <a:p>
            <a:pPr algn="just">
              <a:buFont typeface="Wingdings" pitchFamily="2" charset="2"/>
              <a:buChar char="Ø"/>
            </a:pPr>
            <a:r>
              <a:rPr lang="en-US" sz="1500" dirty="0" smtClean="0">
                <a:latin typeface="Bookman Old Style" pitchFamily="18" charset="0"/>
              </a:rPr>
              <a:t>To provide </a:t>
            </a:r>
            <a:r>
              <a:rPr lang="en-US" sz="1500" b="1" dirty="0" smtClean="0">
                <a:latin typeface="Bookman Old Style" pitchFamily="18" charset="0"/>
              </a:rPr>
              <a:t>700</a:t>
            </a:r>
            <a:r>
              <a:rPr lang="en-US" sz="1500" dirty="0" smtClean="0">
                <a:latin typeface="Bookman Old Style" pitchFamily="18" charset="0"/>
              </a:rPr>
              <a:t> calories of energy/</a:t>
            </a:r>
            <a:r>
              <a:rPr lang="en-US" sz="1500" b="1" dirty="0" smtClean="0">
                <a:latin typeface="Bookman Old Style" pitchFamily="18" charset="0"/>
              </a:rPr>
              <a:t>150</a:t>
            </a:r>
            <a:r>
              <a:rPr lang="en-US" sz="1500" dirty="0" smtClean="0">
                <a:latin typeface="Bookman Old Style" pitchFamily="18" charset="0"/>
              </a:rPr>
              <a:t> </a:t>
            </a:r>
            <a:r>
              <a:rPr lang="en-US" sz="1500" dirty="0" err="1" smtClean="0">
                <a:latin typeface="Bookman Old Style" pitchFamily="18" charset="0"/>
              </a:rPr>
              <a:t>gms</a:t>
            </a:r>
            <a:r>
              <a:rPr lang="en-US" sz="1500" dirty="0" smtClean="0">
                <a:latin typeface="Bookman Old Style" pitchFamily="18" charset="0"/>
              </a:rPr>
              <a:t>. of food grains to upper primary students. </a:t>
            </a:r>
          </a:p>
          <a:p>
            <a:pPr algn="just">
              <a:buFont typeface="Wingdings" pitchFamily="2" charset="2"/>
              <a:buChar char="Ø"/>
            </a:pPr>
            <a:r>
              <a:rPr lang="en-US" sz="1500" dirty="0" smtClean="0">
                <a:latin typeface="Bookman Old Style" pitchFamily="18" charset="0"/>
              </a:rPr>
              <a:t>To provide </a:t>
            </a:r>
            <a:r>
              <a:rPr lang="en-US" sz="1500" b="1" dirty="0" smtClean="0">
                <a:latin typeface="Bookman Old Style" pitchFamily="18" charset="0"/>
              </a:rPr>
              <a:t>20 </a:t>
            </a:r>
            <a:r>
              <a:rPr lang="en-US" sz="1500" dirty="0" err="1" smtClean="0">
                <a:latin typeface="Bookman Old Style" pitchFamily="18" charset="0"/>
              </a:rPr>
              <a:t>gms</a:t>
            </a:r>
            <a:r>
              <a:rPr lang="en-US" sz="1500" dirty="0" smtClean="0">
                <a:latin typeface="Bookman Old Style" pitchFamily="18" charset="0"/>
              </a:rPr>
              <a:t>/ </a:t>
            </a:r>
            <a:r>
              <a:rPr lang="en-US" sz="1500" b="1" dirty="0" smtClean="0">
                <a:latin typeface="Bookman Old Style" pitchFamily="18" charset="0"/>
              </a:rPr>
              <a:t>30</a:t>
            </a:r>
            <a:r>
              <a:rPr lang="en-US" sz="1500" dirty="0" smtClean="0">
                <a:latin typeface="Bookman Old Style" pitchFamily="18" charset="0"/>
              </a:rPr>
              <a:t> </a:t>
            </a:r>
            <a:r>
              <a:rPr lang="en-US" sz="1500" dirty="0" err="1" smtClean="0">
                <a:latin typeface="Bookman Old Style" pitchFamily="18" charset="0"/>
              </a:rPr>
              <a:t>gms</a:t>
            </a:r>
            <a:r>
              <a:rPr lang="en-US" sz="1500" dirty="0" smtClean="0">
                <a:latin typeface="Bookman Old Style" pitchFamily="18" charset="0"/>
              </a:rPr>
              <a:t> proteins  respectively to primary and upper primary students. </a:t>
            </a:r>
          </a:p>
          <a:p>
            <a:pPr algn="just">
              <a:buNone/>
            </a:pPr>
            <a:r>
              <a:rPr lang="en-US" sz="1500" b="1" u="sng" dirty="0" smtClean="0">
                <a:latin typeface="Bookman Old Style" pitchFamily="18" charset="0"/>
              </a:rPr>
              <a:t>Cooking Cost</a:t>
            </a:r>
            <a:r>
              <a:rPr lang="en-US" sz="1500" dirty="0" smtClean="0">
                <a:latin typeface="Bookman Old Style" pitchFamily="18" charset="0"/>
              </a:rPr>
              <a:t> :</a:t>
            </a:r>
          </a:p>
          <a:p>
            <a:pPr algn="just">
              <a:buFont typeface="Wingdings" pitchFamily="2" charset="2"/>
              <a:buChar char="Ø"/>
            </a:pPr>
            <a:r>
              <a:rPr lang="en-US" sz="1500" dirty="0" smtClean="0">
                <a:latin typeface="Bookman Old Style" pitchFamily="18" charset="0"/>
              </a:rPr>
              <a:t>Components of cooking cost include pulses, vegetables, cooking oil and fuel.</a:t>
            </a:r>
          </a:p>
          <a:p>
            <a:pPr algn="just">
              <a:buFont typeface="Wingdings" pitchFamily="2" charset="2"/>
              <a:buChar char="Ø"/>
            </a:pPr>
            <a:r>
              <a:rPr lang="en-US" sz="1500" b="1" dirty="0" smtClean="0">
                <a:latin typeface="Bookman Old Style" pitchFamily="18" charset="0"/>
              </a:rPr>
              <a:t>Rs. 4.35 </a:t>
            </a:r>
            <a:r>
              <a:rPr lang="en-US" sz="1500" dirty="0" smtClean="0">
                <a:latin typeface="Bookman Old Style" pitchFamily="18" charset="0"/>
              </a:rPr>
              <a:t>for every primary student and </a:t>
            </a:r>
            <a:r>
              <a:rPr lang="en-US" sz="1500" b="1" dirty="0" smtClean="0">
                <a:latin typeface="Bookman Old Style" pitchFamily="18" charset="0"/>
              </a:rPr>
              <a:t>Rs. 6.51 </a:t>
            </a:r>
            <a:r>
              <a:rPr lang="en-US" sz="1500" dirty="0" smtClean="0">
                <a:latin typeface="Bookman Old Style" pitchFamily="18" charset="0"/>
              </a:rPr>
              <a:t>for every upper primary student has been provisioned toward cooking cost. </a:t>
            </a:r>
            <a:endParaRPr lang="en-IN" sz="1500" dirty="0">
              <a:latin typeface="Bookman Old Style" pitchFamily="18" charset="0"/>
            </a:endParaRPr>
          </a:p>
        </p:txBody>
      </p:sp>
      <p:sp>
        <p:nvSpPr>
          <p:cNvPr id="5" name="Slide Number Placeholder 4"/>
          <p:cNvSpPr>
            <a:spLocks noGrp="1"/>
          </p:cNvSpPr>
          <p:nvPr>
            <p:ph type="sldNum" sz="quarter" idx="12"/>
          </p:nvPr>
        </p:nvSpPr>
        <p:spPr/>
        <p:txBody>
          <a:bodyPr/>
          <a:lstStyle/>
          <a:p>
            <a:fld id="{C8F70981-5056-4AA8-B13A-2ED8841A4BB7}" type="slidenum">
              <a:rPr lang="en-US" smtClean="0"/>
              <a:pPr/>
              <a:t>3</a:t>
            </a:fld>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8F70981-5056-4AA8-B13A-2ED8841A4BB7}" type="slidenum">
              <a:rPr lang="en-US" smtClean="0"/>
              <a:pPr/>
              <a:t>30</a:t>
            </a:fld>
            <a:endParaRPr lang="en-US" dirty="0"/>
          </a:p>
        </p:txBody>
      </p:sp>
      <p:sp>
        <p:nvSpPr>
          <p:cNvPr id="4" name="Title 1"/>
          <p:cNvSpPr txBox="1">
            <a:spLocks/>
          </p:cNvSpPr>
          <p:nvPr/>
        </p:nvSpPr>
        <p:spPr>
          <a:xfrm>
            <a:off x="457200" y="188640"/>
            <a:ext cx="8153400" cy="504056"/>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1" dirty="0" smtClean="0">
                <a:solidFill>
                  <a:schemeClr val="tx2"/>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t>Fortified Oil and Salt</a:t>
            </a:r>
            <a:endParaRPr kumimoji="0" lang="en-IN"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pic>
        <p:nvPicPr>
          <p:cNvPr id="3" name="Picture 2" descr="C:\Users\acer\Desktop\photos\PHOTO-2019-05-10-11-37-51.jpg"/>
          <p:cNvPicPr>
            <a:picLocks noChangeAspect="1" noChangeArrowheads="1"/>
          </p:cNvPicPr>
          <p:nvPr/>
        </p:nvPicPr>
        <p:blipFill>
          <a:blip r:embed="rId3"/>
          <a:srcRect/>
          <a:stretch>
            <a:fillRect/>
          </a:stretch>
        </p:blipFill>
        <p:spPr bwMode="auto">
          <a:xfrm>
            <a:off x="381000" y="609600"/>
            <a:ext cx="3581400" cy="2743200"/>
          </a:xfrm>
          <a:prstGeom prst="rect">
            <a:avLst/>
          </a:prstGeom>
          <a:noFill/>
        </p:spPr>
      </p:pic>
      <p:pic>
        <p:nvPicPr>
          <p:cNvPr id="6147" name="Picture 3" descr="C:\Users\acer\Desktop\photos\PHOTO-2019-05-10-11-34-29.jpg"/>
          <p:cNvPicPr>
            <a:picLocks noChangeAspect="1" noChangeArrowheads="1"/>
          </p:cNvPicPr>
          <p:nvPr/>
        </p:nvPicPr>
        <p:blipFill>
          <a:blip r:embed="rId4"/>
          <a:srcRect/>
          <a:stretch>
            <a:fillRect/>
          </a:stretch>
        </p:blipFill>
        <p:spPr bwMode="auto">
          <a:xfrm>
            <a:off x="4495800" y="609600"/>
            <a:ext cx="4038600" cy="2743200"/>
          </a:xfrm>
          <a:prstGeom prst="rect">
            <a:avLst/>
          </a:prstGeom>
          <a:noFill/>
        </p:spPr>
      </p:pic>
      <p:pic>
        <p:nvPicPr>
          <p:cNvPr id="6148" name="Picture 4" descr="C:\Users\acer\Desktop\photos\PHOTO-2019-05-10-11-34-26.jpg"/>
          <p:cNvPicPr>
            <a:picLocks noChangeAspect="1" noChangeArrowheads="1"/>
          </p:cNvPicPr>
          <p:nvPr/>
        </p:nvPicPr>
        <p:blipFill>
          <a:blip r:embed="rId5"/>
          <a:srcRect/>
          <a:stretch>
            <a:fillRect/>
          </a:stretch>
        </p:blipFill>
        <p:spPr bwMode="auto">
          <a:xfrm>
            <a:off x="381000" y="3429000"/>
            <a:ext cx="3581400" cy="3200400"/>
          </a:xfrm>
          <a:prstGeom prst="rect">
            <a:avLst/>
          </a:prstGeom>
          <a:noFill/>
        </p:spPr>
      </p:pic>
      <p:pic>
        <p:nvPicPr>
          <p:cNvPr id="6149" name="Picture 5" descr="C:\Users\acer\Desktop\photos\1.jpg"/>
          <p:cNvPicPr>
            <a:picLocks noChangeAspect="1" noChangeArrowheads="1"/>
          </p:cNvPicPr>
          <p:nvPr/>
        </p:nvPicPr>
        <p:blipFill>
          <a:blip r:embed="rId6"/>
          <a:srcRect/>
          <a:stretch>
            <a:fillRect/>
          </a:stretch>
        </p:blipFill>
        <p:spPr bwMode="auto">
          <a:xfrm>
            <a:off x="4495800" y="3429000"/>
            <a:ext cx="4038600" cy="3200400"/>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05850" cy="1828800"/>
          </a:xfrm>
        </p:spPr>
        <p:txBody>
          <a:bodyPr>
            <a:normAutofit/>
          </a:bodyPr>
          <a:lstStyle/>
          <a:p>
            <a:pPr algn="ctr">
              <a:defRPr/>
            </a:pPr>
            <a:r>
              <a:rPr lang="en-US" sz="2000" dirty="0" smtClean="0">
                <a:latin typeface="Bookman Old Style" pitchFamily="18" charset="0"/>
              </a:rPr>
              <a:t>SECTION – V</a:t>
            </a:r>
            <a:br>
              <a:rPr lang="en-US" sz="2000" dirty="0" smtClean="0">
                <a:latin typeface="Bookman Old Style" pitchFamily="18" charset="0"/>
              </a:rPr>
            </a:br>
            <a:endParaRPr lang="en-IN" sz="2000" dirty="0">
              <a:solidFill>
                <a:schemeClr val="accent4">
                  <a:lumMod val="60000"/>
                  <a:lumOff val="40000"/>
                </a:schemeClr>
              </a:solidFill>
              <a:latin typeface="Bookman Old Style" pitchFamily="18" charset="0"/>
            </a:endParaRPr>
          </a:p>
        </p:txBody>
      </p:sp>
      <p:sp>
        <p:nvSpPr>
          <p:cNvPr id="3" name="Content Placeholder 2"/>
          <p:cNvSpPr>
            <a:spLocks noGrp="1"/>
          </p:cNvSpPr>
          <p:nvPr>
            <p:ph idx="1"/>
          </p:nvPr>
        </p:nvSpPr>
        <p:spPr>
          <a:xfrm>
            <a:off x="0" y="908720"/>
            <a:ext cx="8934450" cy="2808312"/>
          </a:xfrm>
        </p:spPr>
        <p:txBody>
          <a:bodyPr>
            <a:noAutofit/>
          </a:bodyPr>
          <a:lstStyle/>
          <a:p>
            <a:pPr algn="ctr">
              <a:buFont typeface="Wingdings" pitchFamily="2" charset="2"/>
              <a:buNone/>
              <a:defRPr/>
            </a:pPr>
            <a:endParaRPr lang="en-US" sz="6000" dirty="0" smtClean="0">
              <a:solidFill>
                <a:schemeClr val="accent3">
                  <a:lumMod val="60000"/>
                  <a:lumOff val="40000"/>
                </a:schemeClr>
              </a:solidFill>
            </a:endParaRPr>
          </a:p>
          <a:p>
            <a:pPr algn="ctr">
              <a:buFont typeface="Wingdings" pitchFamily="2" charset="2"/>
              <a:buNone/>
              <a:defRPr/>
            </a:pPr>
            <a:r>
              <a:rPr lang="en-US" sz="6000" b="1" dirty="0" smtClean="0">
                <a:solidFill>
                  <a:schemeClr val="accent3">
                    <a:lumMod val="60000"/>
                    <a:lumOff val="40000"/>
                  </a:schemeClr>
                </a:solidFill>
                <a:latin typeface="Bookman Old Style" pitchFamily="18" charset="0"/>
              </a:rPr>
              <a:t>REVIEW OF ASSURANCE GIVEN IN PAB 2018-19</a:t>
            </a:r>
          </a:p>
          <a:p>
            <a:pPr algn="ctr">
              <a:buFont typeface="Wingdings" pitchFamily="2" charset="2"/>
              <a:buNone/>
              <a:defRPr/>
            </a:pPr>
            <a:endParaRPr lang="en-US" sz="6000"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32656"/>
            <a:ext cx="8229600" cy="288032"/>
          </a:xfrm>
        </p:spPr>
        <p:txBody>
          <a:bodyPr>
            <a:normAutofit fontScale="90000"/>
          </a:bodyPr>
          <a:lstStyle/>
          <a:p>
            <a:pPr algn="ctr"/>
            <a:r>
              <a:rPr lang="en-US" sz="2200" dirty="0" smtClean="0">
                <a:solidFill>
                  <a:schemeClr val="accent3">
                    <a:lumMod val="60000"/>
                    <a:lumOff val="40000"/>
                  </a:schemeClr>
                </a:solidFill>
                <a:latin typeface="Times New Roman" pitchFamily="18" charset="0"/>
                <a:cs typeface="Times New Roman" pitchFamily="18" charset="0"/>
              </a:rPr>
              <a:t>ACTION TAKEN ON PAB ASSURANCE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220004743"/>
              </p:ext>
            </p:extLst>
          </p:nvPr>
        </p:nvGraphicFramePr>
        <p:xfrm>
          <a:off x="250825" y="692151"/>
          <a:ext cx="8642349" cy="5832755"/>
        </p:xfrm>
        <a:graphic>
          <a:graphicData uri="http://schemas.openxmlformats.org/drawingml/2006/table">
            <a:tbl>
              <a:tblPr firstRow="1" bandRow="1">
                <a:tableStyleId>{5C22544A-7EE6-4342-B048-85BDC9FD1C3A}</a:tableStyleId>
              </a:tblPr>
              <a:tblGrid>
                <a:gridCol w="648767"/>
                <a:gridCol w="3600400"/>
                <a:gridCol w="4393182"/>
              </a:tblGrid>
              <a:tr h="608086">
                <a:tc>
                  <a:txBody>
                    <a:bodyPr/>
                    <a:lstStyle/>
                    <a:p>
                      <a:r>
                        <a:rPr kumimoji="0" lang="en-US" sz="1500" b="1" kern="1200" dirty="0" err="1" smtClean="0">
                          <a:solidFill>
                            <a:schemeClr val="lt1"/>
                          </a:solidFill>
                          <a:latin typeface="Times New Roman" pitchFamily="18" charset="0"/>
                          <a:ea typeface="+mn-ea"/>
                          <a:cs typeface="Times New Roman" pitchFamily="18" charset="0"/>
                        </a:rPr>
                        <a:t>Sr.No</a:t>
                      </a:r>
                      <a:r>
                        <a:rPr kumimoji="0" lang="en-US" sz="1500" b="1" kern="1200" dirty="0" smtClean="0">
                          <a:solidFill>
                            <a:schemeClr val="lt1"/>
                          </a:solidFill>
                          <a:latin typeface="Times New Roman" pitchFamily="18" charset="0"/>
                          <a:ea typeface="+mn-ea"/>
                          <a:cs typeface="Times New Roman" pitchFamily="18" charset="0"/>
                        </a:rPr>
                        <a:t>.</a:t>
                      </a:r>
                      <a:endParaRPr lang="en-US" sz="1500" dirty="0">
                        <a:latin typeface="Times New Roman" pitchFamily="18" charset="0"/>
                        <a:cs typeface="Times New Roman" pitchFamily="18" charset="0"/>
                      </a:endParaRPr>
                    </a:p>
                  </a:txBody>
                  <a:tcPr/>
                </a:tc>
                <a:tc>
                  <a:txBody>
                    <a:bodyPr/>
                    <a:lstStyle/>
                    <a:p>
                      <a:pPr marL="0" marR="0" algn="ctr">
                        <a:spcBef>
                          <a:spcPts val="0"/>
                        </a:spcBef>
                        <a:spcAft>
                          <a:spcPts val="0"/>
                        </a:spcAft>
                      </a:pPr>
                      <a:r>
                        <a:rPr lang="en-US" sz="1500" b="1" dirty="0">
                          <a:latin typeface="Times New Roman" pitchFamily="18" charset="0"/>
                          <a:ea typeface="Times New Roman"/>
                          <a:cs typeface="Times New Roman" pitchFamily="18" charset="0"/>
                        </a:rPr>
                        <a:t>PAB Advice</a:t>
                      </a:r>
                      <a:endParaRPr lang="en-US" sz="1500" dirty="0">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500" b="1" dirty="0">
                          <a:latin typeface="Times New Roman" pitchFamily="18" charset="0"/>
                          <a:ea typeface="Times New Roman"/>
                          <a:cs typeface="Times New Roman" pitchFamily="18" charset="0"/>
                        </a:rPr>
                        <a:t>Office Remarks</a:t>
                      </a:r>
                      <a:endParaRPr lang="en-US" sz="1500" dirty="0">
                        <a:latin typeface="Times New Roman" pitchFamily="18" charset="0"/>
                        <a:ea typeface="Times New Roman"/>
                        <a:cs typeface="Times New Roman" pitchFamily="18" charset="0"/>
                      </a:endParaRPr>
                    </a:p>
                  </a:txBody>
                  <a:tcPr marL="68580" marR="68580" marT="0" marB="0"/>
                </a:tc>
              </a:tr>
              <a:tr h="1064149">
                <a:tc>
                  <a:txBody>
                    <a:bodyPr/>
                    <a:lstStyle/>
                    <a:p>
                      <a:r>
                        <a:rPr lang="en-US" sz="1400" dirty="0" smtClean="0">
                          <a:latin typeface="Times New Roman" pitchFamily="18" charset="0"/>
                          <a:cs typeface="Times New Roman" pitchFamily="18" charset="0"/>
                        </a:rPr>
                        <a:t>1</a:t>
                      </a:r>
                      <a:endParaRPr lang="en-US" sz="1400" dirty="0">
                        <a:latin typeface="Times New Roman" pitchFamily="18" charset="0"/>
                        <a:cs typeface="Times New Roman" pitchFamily="18" charset="0"/>
                      </a:endParaRPr>
                    </a:p>
                  </a:txBody>
                  <a:tcPr/>
                </a:tc>
                <a:tc>
                  <a:txBody>
                    <a:bodyPr/>
                    <a:lstStyle/>
                    <a:p>
                      <a:pPr marL="0" marR="0" algn="just">
                        <a:lnSpc>
                          <a:spcPct val="150000"/>
                        </a:lnSpc>
                        <a:spcBef>
                          <a:spcPts val="0"/>
                        </a:spcBef>
                        <a:spcAft>
                          <a:spcPts val="0"/>
                        </a:spcAft>
                      </a:pPr>
                      <a:r>
                        <a:rPr lang="en-US" sz="1400" dirty="0">
                          <a:latin typeface="Times New Roman" pitchFamily="18" charset="0"/>
                          <a:ea typeface="Times New Roman"/>
                          <a:cs typeface="Times New Roman" pitchFamily="18" charset="0"/>
                        </a:rPr>
                        <a:t>To ensure e-transfer of funds to all the remaining cook cum helpers and payment of honorarium to cooks into their bank accounts</a:t>
                      </a:r>
                    </a:p>
                  </a:txBody>
                  <a:tcPr marL="68580" marR="68580" marT="0" marB="0"/>
                </a:tc>
                <a:tc>
                  <a:txBody>
                    <a:bodyPr/>
                    <a:lstStyle/>
                    <a:p>
                      <a:pPr marL="0" marR="0" algn="just">
                        <a:lnSpc>
                          <a:spcPct val="150000"/>
                        </a:lnSpc>
                        <a:spcBef>
                          <a:spcPts val="0"/>
                        </a:spcBef>
                        <a:spcAft>
                          <a:spcPts val="0"/>
                        </a:spcAft>
                      </a:pPr>
                      <a:r>
                        <a:rPr lang="en-US" sz="1400" dirty="0">
                          <a:latin typeface="Times New Roman" pitchFamily="18" charset="0"/>
                          <a:ea typeface="Times New Roman"/>
                          <a:cs typeface="Times New Roman" pitchFamily="18" charset="0"/>
                        </a:rPr>
                        <a:t>In this regard it is stated that </a:t>
                      </a:r>
                      <a:r>
                        <a:rPr lang="en-US" sz="1400" dirty="0" smtClean="0">
                          <a:latin typeface="Times New Roman" pitchFamily="18" charset="0"/>
                          <a:ea typeface="Times New Roman"/>
                          <a:cs typeface="Times New Roman" pitchFamily="18" charset="0"/>
                        </a:rPr>
                        <a:t>all</a:t>
                      </a:r>
                      <a:r>
                        <a:rPr lang="en-US" sz="1400" baseline="0" dirty="0" smtClean="0">
                          <a:latin typeface="Times New Roman" pitchFamily="18" charset="0"/>
                          <a:ea typeface="Times New Roman"/>
                          <a:cs typeface="Times New Roman" pitchFamily="18" charset="0"/>
                        </a:rPr>
                        <a:t> the</a:t>
                      </a:r>
                      <a:r>
                        <a:rPr lang="en-US" sz="1400" dirty="0" smtClean="0">
                          <a:latin typeface="Times New Roman" pitchFamily="18" charset="0"/>
                          <a:ea typeface="Times New Roman"/>
                          <a:cs typeface="Times New Roman" pitchFamily="18" charset="0"/>
                        </a:rPr>
                        <a:t> </a:t>
                      </a:r>
                      <a:r>
                        <a:rPr lang="en-US" sz="1400" dirty="0">
                          <a:latin typeface="Times New Roman" pitchFamily="18" charset="0"/>
                          <a:ea typeface="Times New Roman"/>
                          <a:cs typeface="Times New Roman" pitchFamily="18" charset="0"/>
                        </a:rPr>
                        <a:t>cooks are being paid their honorarium through </a:t>
                      </a:r>
                      <a:r>
                        <a:rPr lang="en-US" sz="1400" dirty="0" smtClean="0">
                          <a:latin typeface="Times New Roman" pitchFamily="18" charset="0"/>
                          <a:ea typeface="Times New Roman"/>
                          <a:cs typeface="Times New Roman" pitchFamily="18" charset="0"/>
                        </a:rPr>
                        <a:t>e-transfer/account payee </a:t>
                      </a:r>
                      <a:r>
                        <a:rPr lang="en-US" sz="1400" dirty="0" err="1" smtClean="0">
                          <a:latin typeface="Times New Roman" pitchFamily="18" charset="0"/>
                          <a:ea typeface="Times New Roman"/>
                          <a:cs typeface="Times New Roman" pitchFamily="18" charset="0"/>
                        </a:rPr>
                        <a:t>cheques</a:t>
                      </a:r>
                      <a:r>
                        <a:rPr lang="en-US" sz="1400" dirty="0" smtClean="0">
                          <a:latin typeface="Times New Roman" pitchFamily="18" charset="0"/>
                          <a:ea typeface="Times New Roman"/>
                          <a:cs typeface="Times New Roman" pitchFamily="18" charset="0"/>
                        </a:rPr>
                        <a:t>.</a:t>
                      </a:r>
                      <a:endParaRPr lang="en-US" sz="1400" dirty="0">
                        <a:latin typeface="Times New Roman" pitchFamily="18" charset="0"/>
                        <a:ea typeface="Times New Roman"/>
                        <a:cs typeface="Times New Roman" pitchFamily="18" charset="0"/>
                      </a:endParaRPr>
                    </a:p>
                  </a:txBody>
                  <a:tcPr marL="68580" marR="68580" marT="0" marB="0"/>
                </a:tc>
              </a:tr>
              <a:tr h="1064149">
                <a:tc>
                  <a:txBody>
                    <a:bodyPr/>
                    <a:lstStyle/>
                    <a:p>
                      <a:r>
                        <a:rPr lang="en-US" sz="1400" dirty="0" smtClean="0">
                          <a:latin typeface="Times New Roman" pitchFamily="18" charset="0"/>
                          <a:cs typeface="Times New Roman" pitchFamily="18" charset="0"/>
                        </a:rPr>
                        <a:t>2</a:t>
                      </a:r>
                      <a:endParaRPr lang="en-US" sz="1400" dirty="0">
                        <a:latin typeface="Times New Roman" pitchFamily="18" charset="0"/>
                        <a:cs typeface="Times New Roman" pitchFamily="18" charset="0"/>
                      </a:endParaRPr>
                    </a:p>
                  </a:txBody>
                  <a:tcPr/>
                </a:tc>
                <a:tc>
                  <a:txBody>
                    <a:bodyPr/>
                    <a:lstStyle/>
                    <a:p>
                      <a:pPr marL="0" marR="0" algn="just">
                        <a:lnSpc>
                          <a:spcPct val="150000"/>
                        </a:lnSpc>
                        <a:spcBef>
                          <a:spcPts val="0"/>
                        </a:spcBef>
                        <a:spcAft>
                          <a:spcPts val="0"/>
                        </a:spcAft>
                      </a:pPr>
                      <a:r>
                        <a:rPr lang="en-US" sz="1400" dirty="0">
                          <a:latin typeface="Times New Roman" pitchFamily="18" charset="0"/>
                          <a:ea typeface="Times New Roman"/>
                          <a:cs typeface="Times New Roman" pitchFamily="18" charset="0"/>
                        </a:rPr>
                        <a:t>To complete the remaining </a:t>
                      </a:r>
                      <a:r>
                        <a:rPr lang="en-US" sz="1400" dirty="0" smtClean="0">
                          <a:latin typeface="Times New Roman" pitchFamily="18" charset="0"/>
                          <a:ea typeface="Times New Roman"/>
                          <a:cs typeface="Times New Roman" pitchFamily="18" charset="0"/>
                        </a:rPr>
                        <a:t>987 </a:t>
                      </a:r>
                      <a:r>
                        <a:rPr lang="en-US" sz="1400" dirty="0">
                          <a:latin typeface="Times New Roman" pitchFamily="18" charset="0"/>
                          <a:ea typeface="Times New Roman"/>
                          <a:cs typeface="Times New Roman" pitchFamily="18" charset="0"/>
                        </a:rPr>
                        <a:t>kitchen cum store </a:t>
                      </a:r>
                      <a:r>
                        <a:rPr lang="en-US" sz="1400" dirty="0" smtClean="0">
                          <a:latin typeface="Times New Roman" pitchFamily="18" charset="0"/>
                          <a:ea typeface="Times New Roman"/>
                          <a:cs typeface="Times New Roman" pitchFamily="18" charset="0"/>
                        </a:rPr>
                        <a:t>.</a:t>
                      </a:r>
                      <a:endParaRPr lang="en-US" sz="1400" dirty="0">
                        <a:latin typeface="Times New Roman" pitchFamily="18" charset="0"/>
                        <a:ea typeface="Times New Roman"/>
                        <a:cs typeface="Times New Roman" pitchFamily="18" charset="0"/>
                      </a:endParaRPr>
                    </a:p>
                  </a:txBody>
                  <a:tcPr marL="68580" marR="68580" marT="0" marB="0"/>
                </a:tc>
                <a:tc>
                  <a:txBody>
                    <a:bodyPr/>
                    <a:lstStyle/>
                    <a:p>
                      <a:pPr marL="0" marR="0" algn="just">
                        <a:lnSpc>
                          <a:spcPct val="150000"/>
                        </a:lnSpc>
                        <a:spcBef>
                          <a:spcPts val="0"/>
                        </a:spcBef>
                        <a:spcAft>
                          <a:spcPts val="0"/>
                        </a:spcAft>
                      </a:pPr>
                      <a:r>
                        <a:rPr lang="en-US" sz="1400" dirty="0">
                          <a:latin typeface="Times New Roman" pitchFamily="18" charset="0"/>
                          <a:ea typeface="Times New Roman"/>
                          <a:cs typeface="Times New Roman" pitchFamily="18" charset="0"/>
                        </a:rPr>
                        <a:t>Director SSA has been requested to complete the remaining kitchen cum </a:t>
                      </a:r>
                      <a:r>
                        <a:rPr lang="en-US" sz="1400" dirty="0" smtClean="0">
                          <a:latin typeface="Times New Roman" pitchFamily="18" charset="0"/>
                          <a:ea typeface="Times New Roman"/>
                          <a:cs typeface="Times New Roman" pitchFamily="18" charset="0"/>
                        </a:rPr>
                        <a:t>store </a:t>
                      </a:r>
                      <a:r>
                        <a:rPr lang="en-US" sz="1400" baseline="0" dirty="0" smtClean="0">
                          <a:latin typeface="Times New Roman" pitchFamily="18" charset="0"/>
                          <a:ea typeface="Times New Roman"/>
                          <a:cs typeface="Times New Roman" pitchFamily="18" charset="0"/>
                        </a:rPr>
                        <a:t>up-to 31.05.2019.</a:t>
                      </a:r>
                    </a:p>
                    <a:p>
                      <a:pPr marL="0" marR="0" algn="just">
                        <a:lnSpc>
                          <a:spcPct val="150000"/>
                        </a:lnSpc>
                        <a:spcBef>
                          <a:spcPts val="0"/>
                        </a:spcBef>
                        <a:spcAft>
                          <a:spcPts val="0"/>
                        </a:spcAft>
                      </a:pPr>
                      <a:r>
                        <a:rPr lang="en-US" sz="1400" baseline="0" dirty="0" smtClean="0">
                          <a:latin typeface="Times New Roman" pitchFamily="18" charset="0"/>
                          <a:ea typeface="Times New Roman"/>
                          <a:cs typeface="Times New Roman" pitchFamily="18" charset="0"/>
                        </a:rPr>
                        <a:t> Constructed 10155</a:t>
                      </a:r>
                    </a:p>
                    <a:p>
                      <a:pPr marL="0" marR="0" algn="just">
                        <a:lnSpc>
                          <a:spcPct val="150000"/>
                        </a:lnSpc>
                        <a:spcBef>
                          <a:spcPts val="0"/>
                        </a:spcBef>
                        <a:spcAft>
                          <a:spcPts val="0"/>
                        </a:spcAft>
                      </a:pPr>
                      <a:r>
                        <a:rPr lang="en-US" sz="1400" baseline="0" dirty="0" smtClean="0">
                          <a:latin typeface="Times New Roman" pitchFamily="18" charset="0"/>
                          <a:ea typeface="Times New Roman"/>
                          <a:cs typeface="Times New Roman" pitchFamily="18" charset="0"/>
                        </a:rPr>
                        <a:t>In progress 653</a:t>
                      </a:r>
                    </a:p>
                    <a:p>
                      <a:pPr marL="0" marR="0" algn="just">
                        <a:lnSpc>
                          <a:spcPct val="150000"/>
                        </a:lnSpc>
                        <a:spcBef>
                          <a:spcPts val="0"/>
                        </a:spcBef>
                        <a:spcAft>
                          <a:spcPts val="0"/>
                        </a:spcAft>
                      </a:pPr>
                      <a:r>
                        <a:rPr lang="en-US" sz="1400" baseline="0" dirty="0" smtClean="0">
                          <a:latin typeface="Times New Roman" pitchFamily="18" charset="0"/>
                          <a:ea typeface="Times New Roman"/>
                          <a:cs typeface="Times New Roman" pitchFamily="18" charset="0"/>
                        </a:rPr>
                        <a:t>Not started 675</a:t>
                      </a:r>
                      <a:endParaRPr lang="en-US" sz="1400" dirty="0">
                        <a:latin typeface="Times New Roman" pitchFamily="18" charset="0"/>
                        <a:ea typeface="Times New Roman"/>
                        <a:cs typeface="Times New Roman" pitchFamily="18" charset="0"/>
                      </a:endParaRPr>
                    </a:p>
                  </a:txBody>
                  <a:tcPr marL="68580" marR="68580" marT="0" marB="0"/>
                </a:tc>
              </a:tr>
              <a:tr h="2016690">
                <a:tc>
                  <a:txBody>
                    <a:bodyPr/>
                    <a:lstStyle/>
                    <a:p>
                      <a:pPr marL="0" marR="0" algn="just">
                        <a:lnSpc>
                          <a:spcPct val="150000"/>
                        </a:lnSpc>
                        <a:spcBef>
                          <a:spcPts val="0"/>
                        </a:spcBef>
                        <a:spcAft>
                          <a:spcPts val="0"/>
                        </a:spcAft>
                      </a:pPr>
                      <a:r>
                        <a:rPr lang="en-US" sz="1400" dirty="0">
                          <a:latin typeface="Times New Roman" pitchFamily="18" charset="0"/>
                          <a:ea typeface="Times New Roman"/>
                          <a:cs typeface="Times New Roman" pitchFamily="18" charset="0"/>
                        </a:rPr>
                        <a:t>3</a:t>
                      </a:r>
                    </a:p>
                  </a:txBody>
                  <a:tcPr marL="68580" marR="68580" marT="0" marB="0"/>
                </a:tc>
                <a:tc>
                  <a:txBody>
                    <a:bodyPr/>
                    <a:lstStyle/>
                    <a:p>
                      <a:r>
                        <a:rPr lang="en-US" sz="1400" dirty="0" smtClean="0">
                          <a:latin typeface="Times New Roman" pitchFamily="18" charset="0"/>
                          <a:cs typeface="Times New Roman" pitchFamily="18" charset="0"/>
                        </a:rPr>
                        <a:t>Serving Less Quantity</a:t>
                      </a:r>
                      <a:r>
                        <a:rPr lang="en-US" sz="1400" baseline="0" dirty="0" smtClean="0">
                          <a:latin typeface="Times New Roman" pitchFamily="18" charset="0"/>
                          <a:cs typeface="Times New Roman" pitchFamily="18" charset="0"/>
                        </a:rPr>
                        <a:t> of </a:t>
                      </a:r>
                      <a:r>
                        <a:rPr lang="en-US" sz="1400" dirty="0" smtClean="0">
                          <a:latin typeface="Times New Roman" pitchFamily="18" charset="0"/>
                          <a:cs typeface="Times New Roman" pitchFamily="18" charset="0"/>
                        </a:rPr>
                        <a:t> Food Grain:-</a:t>
                      </a:r>
                      <a:endParaRPr lang="en-US" sz="1400" dirty="0">
                        <a:latin typeface="Times New Roman" pitchFamily="18" charset="0"/>
                        <a:cs typeface="Times New Roman" pitchFamily="18" charset="0"/>
                      </a:endParaRPr>
                    </a:p>
                  </a:txBody>
                  <a:tcPr marL="68580" marR="68580" marT="0" marB="0"/>
                </a:tc>
                <a:tc>
                  <a:txBody>
                    <a:bodyPr/>
                    <a:lstStyle/>
                    <a:p>
                      <a:pPr algn="l">
                        <a:lnSpc>
                          <a:spcPct val="150000"/>
                        </a:lnSpc>
                      </a:pPr>
                      <a:r>
                        <a:rPr lang="en-US" sz="1400" dirty="0" smtClean="0">
                          <a:latin typeface="Times New Roman" pitchFamily="18" charset="0"/>
                          <a:cs typeface="Times New Roman" pitchFamily="18" charset="0"/>
                        </a:rPr>
                        <a:t>In view of the said decision the said case was placed before the </a:t>
                      </a:r>
                      <a:r>
                        <a:rPr lang="en-US" sz="1400" dirty="0" err="1" smtClean="0">
                          <a:latin typeface="Times New Roman" pitchFamily="18" charset="0"/>
                          <a:cs typeface="Times New Roman" pitchFamily="18" charset="0"/>
                        </a:rPr>
                        <a:t>Hon’ble</a:t>
                      </a:r>
                      <a:r>
                        <a:rPr lang="en-US" sz="1400" dirty="0" smtClean="0">
                          <a:latin typeface="Times New Roman" pitchFamily="18" charset="0"/>
                          <a:cs typeface="Times New Roman" pitchFamily="18" charset="0"/>
                        </a:rPr>
                        <a:t> Chief Minister Haryana and</a:t>
                      </a:r>
                      <a:r>
                        <a:rPr lang="en-US" sz="1400" baseline="0" dirty="0" smtClean="0">
                          <a:latin typeface="Times New Roman" pitchFamily="18" charset="0"/>
                          <a:cs typeface="Times New Roman" pitchFamily="18" charset="0"/>
                        </a:rPr>
                        <a:t>  the </a:t>
                      </a:r>
                      <a:r>
                        <a:rPr lang="en-US" sz="1400" baseline="0" dirty="0" err="1" smtClean="0">
                          <a:latin typeface="Times New Roman" pitchFamily="18" charset="0"/>
                          <a:cs typeface="Times New Roman" pitchFamily="18" charset="0"/>
                        </a:rPr>
                        <a:t>Hon’ble</a:t>
                      </a:r>
                      <a:r>
                        <a:rPr lang="en-US" sz="1400" baseline="0" dirty="0" smtClean="0">
                          <a:latin typeface="Times New Roman" pitchFamily="18" charset="0"/>
                          <a:cs typeface="Times New Roman" pitchFamily="18" charset="0"/>
                        </a:rPr>
                        <a:t> CM has approved the proposal made by Director Elementary Education on 28-9-2018 where in 20 recipes were approved prior to 13 recipes were given to the children. Accordingly all the DEEO’s and Director ,ISCKON have been informed vide this office letter No.1/18-2013 MDM(1) dated 16-11-2018 to make the compliance.</a:t>
                      </a:r>
                      <a:endParaRPr lang="en-US" sz="1400" dirty="0">
                        <a:latin typeface="Times New Roman" pitchFamily="18" charset="0"/>
                        <a:cs typeface="Times New Roman" pitchFamily="18" charset="0"/>
                      </a:endParaRPr>
                    </a:p>
                  </a:txBody>
                  <a:tcPr marL="68580" marR="68580" marT="0" marB="0"/>
                </a:tc>
              </a:tr>
            </a:tbl>
          </a:graphicData>
        </a:graphic>
      </p:graphicFrame>
      <p:sp>
        <p:nvSpPr>
          <p:cNvPr id="3" name="Slide Number Placeholder 2"/>
          <p:cNvSpPr>
            <a:spLocks noGrp="1"/>
          </p:cNvSpPr>
          <p:nvPr>
            <p:ph type="sldNum" sz="quarter" idx="12"/>
          </p:nvPr>
        </p:nvSpPr>
        <p:spPr/>
        <p:txBody>
          <a:bodyPr/>
          <a:lstStyle/>
          <a:p>
            <a:fld id="{C8F70981-5056-4AA8-B13A-2ED8841A4BB7}" type="slidenum">
              <a:rPr lang="en-US" smtClean="0"/>
              <a:pPr/>
              <a:t>32</a:t>
            </a:fld>
            <a:endParaRPr lang="en-US" dirty="0"/>
          </a:p>
        </p:txBody>
      </p:sp>
      <p:sp>
        <p:nvSpPr>
          <p:cNvPr id="6" name="Title 1"/>
          <p:cNvSpPr txBox="1">
            <a:spLocks/>
          </p:cNvSpPr>
          <p:nvPr/>
        </p:nvSpPr>
        <p:spPr>
          <a:xfrm>
            <a:off x="323528" y="6248400"/>
            <a:ext cx="8568952" cy="381000"/>
          </a:xfrm>
          <a:prstGeom prst="rect">
            <a:avLst/>
          </a:prstGeom>
        </p:spPr>
        <p:txBody>
          <a:bodyP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IN"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32656"/>
            <a:ext cx="8229600" cy="288032"/>
          </a:xfrm>
        </p:spPr>
        <p:txBody>
          <a:bodyPr>
            <a:normAutofit fontScale="90000"/>
          </a:bodyPr>
          <a:lstStyle/>
          <a:p>
            <a:r>
              <a:rPr lang="en-US" sz="2200" dirty="0" smtClean="0">
                <a:solidFill>
                  <a:schemeClr val="accent3">
                    <a:lumMod val="60000"/>
                    <a:lumOff val="40000"/>
                  </a:schemeClr>
                </a:solidFill>
                <a:latin typeface="Times New Roman" pitchFamily="18" charset="0"/>
                <a:cs typeface="Times New Roman" pitchFamily="18" charset="0"/>
              </a:rPr>
              <a:t>Continued…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232242938"/>
              </p:ext>
            </p:extLst>
          </p:nvPr>
        </p:nvGraphicFramePr>
        <p:xfrm>
          <a:off x="251520" y="1268760"/>
          <a:ext cx="8642349" cy="4753074"/>
        </p:xfrm>
        <a:graphic>
          <a:graphicData uri="http://schemas.openxmlformats.org/drawingml/2006/table">
            <a:tbl>
              <a:tblPr firstRow="1" bandRow="1">
                <a:tableStyleId>{5C22544A-7EE6-4342-B048-85BDC9FD1C3A}</a:tableStyleId>
              </a:tblPr>
              <a:tblGrid>
                <a:gridCol w="648767"/>
                <a:gridCol w="3600400"/>
                <a:gridCol w="4393182"/>
              </a:tblGrid>
              <a:tr h="695572">
                <a:tc>
                  <a:txBody>
                    <a:bodyPr/>
                    <a:lstStyle/>
                    <a:p>
                      <a:r>
                        <a:rPr kumimoji="0" lang="en-US" sz="1500" b="1" kern="1200" dirty="0" err="1" smtClean="0">
                          <a:solidFill>
                            <a:schemeClr val="lt1"/>
                          </a:solidFill>
                          <a:latin typeface="Times New Roman" pitchFamily="18" charset="0"/>
                          <a:ea typeface="+mn-ea"/>
                          <a:cs typeface="Times New Roman" pitchFamily="18" charset="0"/>
                        </a:rPr>
                        <a:t>Sr.No</a:t>
                      </a:r>
                      <a:r>
                        <a:rPr kumimoji="0" lang="en-US" sz="1500" b="1" kern="1200" dirty="0" smtClean="0">
                          <a:solidFill>
                            <a:schemeClr val="lt1"/>
                          </a:solidFill>
                          <a:latin typeface="Times New Roman" pitchFamily="18" charset="0"/>
                          <a:ea typeface="+mn-ea"/>
                          <a:cs typeface="Times New Roman" pitchFamily="18" charset="0"/>
                        </a:rPr>
                        <a:t>.</a:t>
                      </a:r>
                      <a:endParaRPr lang="en-US" sz="1500" dirty="0">
                        <a:latin typeface="Times New Roman" pitchFamily="18" charset="0"/>
                        <a:cs typeface="Times New Roman" pitchFamily="18" charset="0"/>
                      </a:endParaRPr>
                    </a:p>
                  </a:txBody>
                  <a:tcPr/>
                </a:tc>
                <a:tc>
                  <a:txBody>
                    <a:bodyPr/>
                    <a:lstStyle/>
                    <a:p>
                      <a:pPr marL="0" marR="0" algn="ctr">
                        <a:spcBef>
                          <a:spcPts val="0"/>
                        </a:spcBef>
                        <a:spcAft>
                          <a:spcPts val="0"/>
                        </a:spcAft>
                      </a:pPr>
                      <a:r>
                        <a:rPr lang="en-US" sz="1500" b="1" dirty="0">
                          <a:latin typeface="Times New Roman" pitchFamily="18" charset="0"/>
                          <a:ea typeface="Times New Roman"/>
                          <a:cs typeface="Times New Roman" pitchFamily="18" charset="0"/>
                        </a:rPr>
                        <a:t>PAB Advice</a:t>
                      </a:r>
                      <a:endParaRPr lang="en-US" sz="1500" dirty="0">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500" b="1" dirty="0">
                          <a:latin typeface="Times New Roman" pitchFamily="18" charset="0"/>
                          <a:ea typeface="Times New Roman"/>
                          <a:cs typeface="Times New Roman" pitchFamily="18" charset="0"/>
                        </a:rPr>
                        <a:t>Office Remarks</a:t>
                      </a:r>
                      <a:endParaRPr lang="en-US" sz="1500" dirty="0">
                        <a:latin typeface="Times New Roman" pitchFamily="18" charset="0"/>
                        <a:ea typeface="Times New Roman"/>
                        <a:cs typeface="Times New Roman" pitchFamily="18" charset="0"/>
                      </a:endParaRPr>
                    </a:p>
                  </a:txBody>
                  <a:tcPr marL="68580" marR="68580" marT="0" marB="0"/>
                </a:tc>
              </a:tr>
              <a:tr h="2434501">
                <a:tc>
                  <a:txBody>
                    <a:bodyPr/>
                    <a:lstStyle/>
                    <a:p>
                      <a:pPr marL="0" marR="0" algn="just">
                        <a:lnSpc>
                          <a:spcPct val="150000"/>
                        </a:lnSpc>
                        <a:spcBef>
                          <a:spcPts val="0"/>
                        </a:spcBef>
                        <a:spcAft>
                          <a:spcPts val="0"/>
                        </a:spcAft>
                      </a:pPr>
                      <a:r>
                        <a:rPr lang="en-US" sz="1400" dirty="0">
                          <a:latin typeface="Times New Roman" pitchFamily="18" charset="0"/>
                          <a:ea typeface="Times New Roman"/>
                          <a:cs typeface="Times New Roman" pitchFamily="18" charset="0"/>
                        </a:rPr>
                        <a:t>4</a:t>
                      </a:r>
                    </a:p>
                  </a:txBody>
                  <a:tcPr marL="68580" marR="68580" marT="0" marB="0"/>
                </a:tc>
                <a:tc>
                  <a:txBody>
                    <a:bodyPr/>
                    <a:lstStyle/>
                    <a:p>
                      <a:pPr marL="0" marR="0" algn="just">
                        <a:lnSpc>
                          <a:spcPct val="150000"/>
                        </a:lnSpc>
                        <a:spcBef>
                          <a:spcPts val="0"/>
                        </a:spcBef>
                        <a:spcAft>
                          <a:spcPts val="0"/>
                        </a:spcAft>
                      </a:pPr>
                      <a:r>
                        <a:rPr lang="en-US" sz="1400" dirty="0">
                          <a:latin typeface="Times New Roman" pitchFamily="18" charset="0"/>
                          <a:ea typeface="Times New Roman"/>
                          <a:cs typeface="Times New Roman" pitchFamily="18" charset="0"/>
                        </a:rPr>
                        <a:t>To do the health checkup of all the enrolled children twice a year </a:t>
                      </a:r>
                    </a:p>
                  </a:txBody>
                  <a:tcPr marL="68580" marR="68580" marT="0" marB="0"/>
                </a:tc>
                <a:tc>
                  <a:txBody>
                    <a:bodyPr/>
                    <a:lstStyle/>
                    <a:p>
                      <a:pPr marL="0" marR="0" algn="just">
                        <a:lnSpc>
                          <a:spcPct val="150000"/>
                        </a:lnSpc>
                        <a:spcBef>
                          <a:spcPts val="0"/>
                        </a:spcBef>
                        <a:spcAft>
                          <a:spcPts val="0"/>
                        </a:spcAft>
                      </a:pPr>
                      <a:r>
                        <a:rPr lang="en-US" sz="1400" dirty="0">
                          <a:latin typeface="Times New Roman" pitchFamily="18" charset="0"/>
                          <a:ea typeface="Times New Roman"/>
                          <a:cs typeface="Times New Roman" pitchFamily="18" charset="0"/>
                        </a:rPr>
                        <a:t>NRHM has already been requested to do the health checkup of all the enrolled children at least </a:t>
                      </a:r>
                      <a:r>
                        <a:rPr lang="en-US" sz="1400" dirty="0" smtClean="0">
                          <a:latin typeface="Times New Roman" pitchFamily="18" charset="0"/>
                          <a:ea typeface="Times New Roman"/>
                          <a:cs typeface="Times New Roman" pitchFamily="18" charset="0"/>
                        </a:rPr>
                        <a:t>Once</a:t>
                      </a:r>
                      <a:r>
                        <a:rPr lang="en-US" sz="1400" baseline="0" dirty="0" smtClean="0">
                          <a:latin typeface="Times New Roman" pitchFamily="18" charset="0"/>
                          <a:ea typeface="Times New Roman"/>
                          <a:cs typeface="Times New Roman" pitchFamily="18" charset="0"/>
                        </a:rPr>
                        <a:t> in </a:t>
                      </a:r>
                      <a:r>
                        <a:rPr lang="en-US" sz="1400" dirty="0" smtClean="0">
                          <a:latin typeface="Times New Roman" pitchFamily="18" charset="0"/>
                          <a:ea typeface="Times New Roman"/>
                          <a:cs typeface="Times New Roman" pitchFamily="18" charset="0"/>
                        </a:rPr>
                        <a:t>a </a:t>
                      </a:r>
                      <a:r>
                        <a:rPr lang="en-US" sz="1400" dirty="0">
                          <a:latin typeface="Times New Roman" pitchFamily="18" charset="0"/>
                          <a:ea typeface="Times New Roman"/>
                          <a:cs typeface="Times New Roman" pitchFamily="18" charset="0"/>
                        </a:rPr>
                        <a:t>year. </a:t>
                      </a:r>
                      <a:r>
                        <a:rPr lang="en-US" sz="1400" dirty="0" smtClean="0">
                          <a:latin typeface="Times New Roman" pitchFamily="18" charset="0"/>
                          <a:ea typeface="Times New Roman"/>
                          <a:cs typeface="Times New Roman" pitchFamily="18" charset="0"/>
                        </a:rPr>
                        <a:t>and addition to this it has been decided  </a:t>
                      </a:r>
                      <a:r>
                        <a:rPr lang="en-US" sz="1400" dirty="0">
                          <a:latin typeface="Times New Roman" pitchFamily="18" charset="0"/>
                          <a:ea typeface="Times New Roman"/>
                          <a:cs typeface="Times New Roman" pitchFamily="18" charset="0"/>
                        </a:rPr>
                        <a:t>to celebrate mid Day Meal Week </a:t>
                      </a:r>
                      <a:r>
                        <a:rPr lang="en-US" sz="1400" dirty="0" smtClean="0">
                          <a:latin typeface="Times New Roman" pitchFamily="18" charset="0"/>
                          <a:ea typeface="Times New Roman"/>
                          <a:cs typeface="Times New Roman" pitchFamily="18" charset="0"/>
                        </a:rPr>
                        <a:t>from 5-12 September 2018. </a:t>
                      </a:r>
                      <a:r>
                        <a:rPr lang="en-US" sz="1400" dirty="0">
                          <a:latin typeface="Times New Roman" pitchFamily="18" charset="0"/>
                          <a:ea typeface="Times New Roman"/>
                          <a:cs typeface="Times New Roman" pitchFamily="18" charset="0"/>
                        </a:rPr>
                        <a:t>During this week medical checkup of all students &amp; cooks has been done by NHM. </a:t>
                      </a:r>
                    </a:p>
                  </a:txBody>
                  <a:tcPr marL="68580" marR="68580" marT="0" marB="0"/>
                </a:tc>
              </a:tr>
              <a:tr h="1623001">
                <a:tc>
                  <a:txBody>
                    <a:bodyPr/>
                    <a:lstStyle/>
                    <a:p>
                      <a:pPr marL="0" marR="0" algn="just">
                        <a:lnSpc>
                          <a:spcPct val="150000"/>
                        </a:lnSpc>
                        <a:spcBef>
                          <a:spcPts val="0"/>
                        </a:spcBef>
                        <a:spcAft>
                          <a:spcPts val="0"/>
                        </a:spcAft>
                      </a:pPr>
                      <a:r>
                        <a:rPr lang="en-US" sz="1400" dirty="0">
                          <a:latin typeface="Times New Roman" pitchFamily="18" charset="0"/>
                          <a:ea typeface="Times New Roman"/>
                          <a:cs typeface="Times New Roman" pitchFamily="18" charset="0"/>
                        </a:rPr>
                        <a:t>5</a:t>
                      </a:r>
                    </a:p>
                  </a:txBody>
                  <a:tcPr marL="68580" marR="68580" marT="0" marB="0"/>
                </a:tc>
                <a:tc>
                  <a:txBody>
                    <a:bodyPr/>
                    <a:lstStyle/>
                    <a:p>
                      <a:pPr marL="0" marR="0" algn="just">
                        <a:lnSpc>
                          <a:spcPct val="150000"/>
                        </a:lnSpc>
                        <a:spcBef>
                          <a:spcPts val="0"/>
                        </a:spcBef>
                        <a:spcAft>
                          <a:spcPts val="0"/>
                        </a:spcAft>
                      </a:pPr>
                      <a:r>
                        <a:rPr lang="en-US" sz="1400" dirty="0">
                          <a:latin typeface="Times New Roman" pitchFamily="18" charset="0"/>
                          <a:ea typeface="Times New Roman"/>
                          <a:cs typeface="Times New Roman" pitchFamily="18" charset="0"/>
                        </a:rPr>
                        <a:t>To look into the issue of delay in </a:t>
                      </a:r>
                      <a:r>
                        <a:rPr lang="en-US" sz="1400" dirty="0" smtClean="0">
                          <a:latin typeface="Times New Roman" pitchFamily="18" charset="0"/>
                          <a:ea typeface="Times New Roman"/>
                          <a:cs typeface="Times New Roman" pitchFamily="18" charset="0"/>
                        </a:rPr>
                        <a:t>release </a:t>
                      </a:r>
                      <a:r>
                        <a:rPr lang="en-US" sz="1400" dirty="0">
                          <a:latin typeface="Times New Roman" pitchFamily="18" charset="0"/>
                          <a:ea typeface="Times New Roman"/>
                          <a:cs typeface="Times New Roman" pitchFamily="18" charset="0"/>
                        </a:rPr>
                        <a:t>of fund from State to </a:t>
                      </a:r>
                      <a:r>
                        <a:rPr lang="en-US" sz="1400" dirty="0" err="1" smtClean="0">
                          <a:latin typeface="Times New Roman" pitchFamily="18" charset="0"/>
                          <a:ea typeface="Times New Roman"/>
                          <a:cs typeface="Times New Roman" pitchFamily="18" charset="0"/>
                        </a:rPr>
                        <a:t>Distric</a:t>
                      </a:r>
                      <a:r>
                        <a:rPr lang="en-US" sz="1400" dirty="0" smtClean="0">
                          <a:latin typeface="Times New Roman" pitchFamily="18" charset="0"/>
                          <a:ea typeface="Times New Roman"/>
                          <a:cs typeface="Times New Roman" pitchFamily="18" charset="0"/>
                        </a:rPr>
                        <a:t>/Block/School </a:t>
                      </a:r>
                      <a:r>
                        <a:rPr lang="en-US" sz="1400" dirty="0">
                          <a:latin typeface="Times New Roman" pitchFamily="18" charset="0"/>
                          <a:ea typeface="Times New Roman"/>
                          <a:cs typeface="Times New Roman" pitchFamily="18" charset="0"/>
                        </a:rPr>
                        <a:t>Level</a:t>
                      </a:r>
                    </a:p>
                  </a:txBody>
                  <a:tcPr marL="68580" marR="68580" marT="0" marB="0"/>
                </a:tc>
                <a:tc>
                  <a:txBody>
                    <a:bodyPr/>
                    <a:lstStyle/>
                    <a:p>
                      <a:pPr marL="0" marR="0" algn="just">
                        <a:lnSpc>
                          <a:spcPct val="150000"/>
                        </a:lnSpc>
                        <a:spcBef>
                          <a:spcPts val="0"/>
                        </a:spcBef>
                        <a:spcAft>
                          <a:spcPts val="0"/>
                        </a:spcAft>
                      </a:pPr>
                      <a:r>
                        <a:rPr lang="en-US" sz="1400" dirty="0" smtClean="0">
                          <a:solidFill>
                            <a:schemeClr val="tx1"/>
                          </a:solidFill>
                          <a:latin typeface="Times New Roman" pitchFamily="18" charset="0"/>
                          <a:ea typeface="Times New Roman"/>
                          <a:cs typeface="Times New Roman" pitchFamily="18" charset="0"/>
                        </a:rPr>
                        <a:t>During</a:t>
                      </a:r>
                      <a:r>
                        <a:rPr lang="en-US" sz="1400" baseline="0" dirty="0" smtClean="0">
                          <a:solidFill>
                            <a:schemeClr val="tx1"/>
                          </a:solidFill>
                          <a:latin typeface="Times New Roman" pitchFamily="18" charset="0"/>
                          <a:ea typeface="Times New Roman"/>
                          <a:cs typeface="Times New Roman" pitchFamily="18" charset="0"/>
                        </a:rPr>
                        <a:t> the meeting of State Level Steering cum </a:t>
                      </a:r>
                      <a:r>
                        <a:rPr lang="en-US" sz="1400" baseline="0" dirty="0" err="1" smtClean="0">
                          <a:solidFill>
                            <a:schemeClr val="tx1"/>
                          </a:solidFill>
                          <a:latin typeface="Times New Roman" pitchFamily="18" charset="0"/>
                          <a:ea typeface="Times New Roman"/>
                          <a:cs typeface="Times New Roman" pitchFamily="18" charset="0"/>
                        </a:rPr>
                        <a:t>Mointoring</a:t>
                      </a:r>
                      <a:r>
                        <a:rPr lang="en-US" sz="1400" baseline="0" dirty="0" smtClean="0">
                          <a:solidFill>
                            <a:schemeClr val="tx1"/>
                          </a:solidFill>
                          <a:latin typeface="Times New Roman" pitchFamily="18" charset="0"/>
                          <a:ea typeface="Times New Roman"/>
                          <a:cs typeface="Times New Roman" pitchFamily="18" charset="0"/>
                        </a:rPr>
                        <a:t> Committee on 19.04.2019 the Special  Secretary to Govt. of Haryana Finance Department has assured that the funds during the Finance year 2019-20 will be released in time.</a:t>
                      </a:r>
                      <a:endParaRPr lang="en-US" sz="1400" dirty="0">
                        <a:solidFill>
                          <a:schemeClr val="tx1"/>
                        </a:solidFill>
                        <a:latin typeface="Times New Roman" pitchFamily="18" charset="0"/>
                        <a:ea typeface="Times New Roman"/>
                        <a:cs typeface="Times New Roman" pitchFamily="18" charset="0"/>
                      </a:endParaRPr>
                    </a:p>
                  </a:txBody>
                  <a:tcPr marL="68580" marR="68580" marT="0" marB="0"/>
                </a:tc>
              </a:tr>
            </a:tbl>
          </a:graphicData>
        </a:graphic>
      </p:graphicFrame>
      <p:sp>
        <p:nvSpPr>
          <p:cNvPr id="3" name="Slide Number Placeholder 2"/>
          <p:cNvSpPr>
            <a:spLocks noGrp="1"/>
          </p:cNvSpPr>
          <p:nvPr>
            <p:ph type="sldNum" sz="quarter" idx="12"/>
          </p:nvPr>
        </p:nvSpPr>
        <p:spPr/>
        <p:txBody>
          <a:bodyPr/>
          <a:lstStyle/>
          <a:p>
            <a:fld id="{C8F70981-5056-4AA8-B13A-2ED8841A4BB7}" type="slidenum">
              <a:rPr lang="en-US" smtClean="0"/>
              <a:pPr/>
              <a:t>33</a:t>
            </a:fld>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05088" cy="1400200"/>
          </a:xfrm>
        </p:spPr>
        <p:txBody>
          <a:bodyPr>
            <a:normAutofit/>
          </a:bodyPr>
          <a:lstStyle/>
          <a:p>
            <a:pPr algn="ctr"/>
            <a:r>
              <a:rPr lang="en-US" sz="2000" dirty="0" smtClean="0">
                <a:latin typeface="Bookman Old Style" pitchFamily="18" charset="0"/>
              </a:rPr>
              <a:t>SECTION – VIII</a:t>
            </a:r>
            <a:br>
              <a:rPr lang="en-US" sz="2000" dirty="0" smtClean="0">
                <a:latin typeface="Bookman Old Style" pitchFamily="18" charset="0"/>
              </a:rPr>
            </a:br>
            <a:endParaRPr lang="en-IN" sz="2000" dirty="0">
              <a:solidFill>
                <a:schemeClr val="accent4">
                  <a:lumMod val="60000"/>
                  <a:lumOff val="40000"/>
                </a:schemeClr>
              </a:solidFill>
              <a:latin typeface="Bookman Old Style" pitchFamily="18" charset="0"/>
            </a:endParaRPr>
          </a:p>
        </p:txBody>
      </p:sp>
      <p:sp>
        <p:nvSpPr>
          <p:cNvPr id="3" name="Content Placeholder 2"/>
          <p:cNvSpPr>
            <a:spLocks noGrp="1"/>
          </p:cNvSpPr>
          <p:nvPr>
            <p:ph idx="1"/>
          </p:nvPr>
        </p:nvSpPr>
        <p:spPr>
          <a:xfrm>
            <a:off x="179512" y="980728"/>
            <a:ext cx="8754176" cy="3096344"/>
          </a:xfrm>
        </p:spPr>
        <p:txBody>
          <a:bodyPr>
            <a:noAutofit/>
          </a:bodyPr>
          <a:lstStyle/>
          <a:p>
            <a:pPr algn="ctr">
              <a:buNone/>
            </a:pPr>
            <a:endParaRPr lang="en-US" sz="6000" dirty="0" smtClean="0">
              <a:solidFill>
                <a:schemeClr val="accent3">
                  <a:lumMod val="60000"/>
                  <a:lumOff val="40000"/>
                </a:schemeClr>
              </a:solidFill>
            </a:endParaRPr>
          </a:p>
          <a:p>
            <a:pPr algn="ctr">
              <a:buNone/>
            </a:pPr>
            <a:r>
              <a:rPr lang="en-US" sz="6000" dirty="0" smtClean="0">
                <a:solidFill>
                  <a:schemeClr val="accent3">
                    <a:lumMod val="60000"/>
                    <a:lumOff val="40000"/>
                  </a:schemeClr>
                </a:solidFill>
                <a:latin typeface="Bookman Old Style" pitchFamily="18" charset="0"/>
              </a:rPr>
              <a:t>PROPOSAL OF FUNDS FOR THE YEAR 2019-20</a:t>
            </a:r>
          </a:p>
          <a:p>
            <a:pPr algn="ctr">
              <a:buNone/>
            </a:pPr>
            <a:endParaRPr lang="en-US" sz="6000" dirty="0" smtClean="0"/>
          </a:p>
        </p:txBody>
      </p:sp>
      <p:sp>
        <p:nvSpPr>
          <p:cNvPr id="4" name="Slide Number Placeholder 3"/>
          <p:cNvSpPr>
            <a:spLocks noGrp="1"/>
          </p:cNvSpPr>
          <p:nvPr>
            <p:ph type="sldNum" sz="quarter" idx="12"/>
          </p:nvPr>
        </p:nvSpPr>
        <p:spPr/>
        <p:txBody>
          <a:bodyPr/>
          <a:lstStyle/>
          <a:p>
            <a:pPr>
              <a:defRPr/>
            </a:pPr>
            <a:fld id="{1D3D73B6-85B6-4B74-B05A-59AA96DD6C95}" type="slidenum">
              <a:rPr lang="en-US" smtClean="0"/>
              <a:pPr>
                <a:defRPr/>
              </a:pPr>
              <a:t>34</a:t>
            </a:fld>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05088" cy="1143000"/>
          </a:xfrm>
        </p:spPr>
        <p:txBody>
          <a:bodyPr>
            <a:normAutofit/>
          </a:bodyPr>
          <a:lstStyle/>
          <a:p>
            <a:pPr algn="ctr" fontAlgn="auto">
              <a:spcAft>
                <a:spcPts val="0"/>
              </a:spcAft>
              <a:defRPr/>
            </a:pPr>
            <a:r>
              <a:rPr lang="en-US" sz="2000" b="1" u="sng" dirty="0" smtClean="0">
                <a:solidFill>
                  <a:schemeClr val="accent4">
                    <a:lumMod val="60000"/>
                    <a:lumOff val="40000"/>
                  </a:schemeClr>
                </a:solidFill>
                <a:latin typeface="Bookman Old Style" pitchFamily="18" charset="0"/>
                <a:cs typeface="Times New Roman" pitchFamily="18" charset="0"/>
              </a:rPr>
              <a:t>Children proposed to be covered in 2019-20</a:t>
            </a:r>
            <a:endParaRPr lang="en-IN" sz="2000" b="1" u="sng" dirty="0">
              <a:solidFill>
                <a:schemeClr val="accent4">
                  <a:lumMod val="60000"/>
                  <a:lumOff val="40000"/>
                </a:schemeClr>
              </a:solidFill>
              <a:latin typeface="Bookman Old Style" pitchFamily="18" charset="0"/>
              <a:cs typeface="Times New Roman" pitchFamily="18" charset="0"/>
            </a:endParaRPr>
          </a:p>
        </p:txBody>
      </p:sp>
      <p:sp>
        <p:nvSpPr>
          <p:cNvPr id="6" name="Slide Number Placeholder 5"/>
          <p:cNvSpPr>
            <a:spLocks noGrp="1"/>
          </p:cNvSpPr>
          <p:nvPr>
            <p:ph type="sldNum" sz="quarter" idx="12"/>
          </p:nvPr>
        </p:nvSpPr>
        <p:spPr/>
        <p:txBody>
          <a:bodyPr/>
          <a:lstStyle/>
          <a:p>
            <a:pPr>
              <a:defRPr/>
            </a:pPr>
            <a:fld id="{69378EE2-7790-4CAA-83EC-462A6EF8C31A}" type="slidenum">
              <a:rPr lang="en-US"/>
              <a:pPr>
                <a:defRPr/>
              </a:pPr>
              <a:t>35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422437706"/>
              </p:ext>
            </p:extLst>
          </p:nvPr>
        </p:nvGraphicFramePr>
        <p:xfrm>
          <a:off x="304800" y="1447800"/>
          <a:ext cx="8305800" cy="2502416"/>
        </p:xfrm>
        <a:graphic>
          <a:graphicData uri="http://schemas.openxmlformats.org/drawingml/2006/table">
            <a:tbl>
              <a:tblPr firstRow="1" bandRow="1">
                <a:tableStyleId>{5C22544A-7EE6-4342-B048-85BDC9FD1C3A}</a:tableStyleId>
              </a:tblPr>
              <a:tblGrid>
                <a:gridCol w="4152900"/>
                <a:gridCol w="4152900"/>
              </a:tblGrid>
              <a:tr h="609600">
                <a:tc>
                  <a:txBody>
                    <a:bodyPr/>
                    <a:lstStyle/>
                    <a:p>
                      <a:pPr algn="l"/>
                      <a:r>
                        <a:rPr lang="en-US" sz="2000" dirty="0" smtClean="0">
                          <a:solidFill>
                            <a:schemeClr val="tx2">
                              <a:lumMod val="50000"/>
                            </a:schemeClr>
                          </a:solidFill>
                          <a:latin typeface="Bookman Old Style" pitchFamily="18" charset="0"/>
                        </a:rPr>
                        <a:t>Type of School</a:t>
                      </a:r>
                      <a:endParaRPr lang="en-IN" sz="20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US" sz="2000" dirty="0" smtClean="0">
                          <a:solidFill>
                            <a:schemeClr val="tx2">
                              <a:lumMod val="50000"/>
                            </a:schemeClr>
                          </a:solidFill>
                          <a:latin typeface="Bookman Old Style" pitchFamily="18" charset="0"/>
                        </a:rPr>
                        <a:t>No. of children </a:t>
                      </a:r>
                      <a:endParaRPr lang="en-IN" sz="2000" dirty="0">
                        <a:solidFill>
                          <a:schemeClr val="tx2">
                            <a:lumMod val="50000"/>
                          </a:schemeClr>
                        </a:solidFill>
                        <a:latin typeface="Bookman Old Style" pitchFamily="18" charset="0"/>
                      </a:endParaRPr>
                    </a:p>
                  </a:txBody>
                  <a:tcPr>
                    <a:solidFill>
                      <a:schemeClr val="accent3">
                        <a:lumMod val="40000"/>
                        <a:lumOff val="60000"/>
                      </a:schemeClr>
                    </a:solidFill>
                  </a:tcPr>
                </a:tc>
              </a:tr>
              <a:tr h="363488">
                <a:tc>
                  <a:txBody>
                    <a:bodyPr/>
                    <a:lstStyle/>
                    <a:p>
                      <a:pPr algn="l"/>
                      <a:r>
                        <a:rPr lang="en-US" sz="2000" dirty="0" smtClean="0">
                          <a:solidFill>
                            <a:schemeClr val="tx2">
                              <a:lumMod val="50000"/>
                            </a:schemeClr>
                          </a:solidFill>
                          <a:latin typeface="Bookman Old Style" pitchFamily="18" charset="0"/>
                        </a:rPr>
                        <a:t>Primary</a:t>
                      </a:r>
                      <a:endParaRPr lang="en-IN" sz="20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IN" sz="2000" dirty="0" smtClean="0">
                          <a:solidFill>
                            <a:schemeClr val="tx2">
                              <a:lumMod val="50000"/>
                            </a:schemeClr>
                          </a:solidFill>
                          <a:latin typeface="Bookman Old Style" pitchFamily="18" charset="0"/>
                        </a:rPr>
                        <a:t>810287</a:t>
                      </a:r>
                      <a:endParaRPr lang="en-IN" sz="2000" dirty="0">
                        <a:solidFill>
                          <a:schemeClr val="tx2">
                            <a:lumMod val="50000"/>
                          </a:schemeClr>
                        </a:solidFill>
                        <a:latin typeface="Bookman Old Style" pitchFamily="18" charset="0"/>
                      </a:endParaRPr>
                    </a:p>
                  </a:txBody>
                  <a:tcPr>
                    <a:solidFill>
                      <a:schemeClr val="accent3">
                        <a:lumMod val="40000"/>
                        <a:lumOff val="60000"/>
                      </a:schemeClr>
                    </a:solidFill>
                  </a:tcPr>
                </a:tc>
              </a:tr>
              <a:tr h="399296">
                <a:tc>
                  <a:txBody>
                    <a:bodyPr/>
                    <a:lstStyle/>
                    <a:p>
                      <a:pPr algn="l"/>
                      <a:r>
                        <a:rPr lang="en-US" sz="2000" dirty="0" smtClean="0">
                          <a:solidFill>
                            <a:schemeClr val="tx2">
                              <a:lumMod val="50000"/>
                            </a:schemeClr>
                          </a:solidFill>
                          <a:latin typeface="Bookman Old Style" pitchFamily="18" charset="0"/>
                        </a:rPr>
                        <a:t>Upper Primary</a:t>
                      </a:r>
                      <a:endParaRPr lang="en-IN" sz="20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IN" sz="2000" dirty="0" smtClean="0">
                          <a:solidFill>
                            <a:schemeClr val="tx2">
                              <a:lumMod val="50000"/>
                            </a:schemeClr>
                          </a:solidFill>
                          <a:latin typeface="Bookman Old Style" pitchFamily="18" charset="0"/>
                        </a:rPr>
                        <a:t>555980</a:t>
                      </a:r>
                      <a:endParaRPr lang="en-IN" sz="2000" dirty="0">
                        <a:solidFill>
                          <a:schemeClr val="tx2">
                            <a:lumMod val="50000"/>
                          </a:schemeClr>
                        </a:solidFill>
                        <a:latin typeface="Bookman Old Style" pitchFamily="18" charset="0"/>
                      </a:endParaRPr>
                    </a:p>
                  </a:txBody>
                  <a:tcPr>
                    <a:solidFill>
                      <a:schemeClr val="accent3">
                        <a:lumMod val="40000"/>
                        <a:lumOff val="60000"/>
                      </a:schemeClr>
                    </a:solidFill>
                  </a:tcPr>
                </a:tc>
              </a:tr>
              <a:tr h="360040">
                <a:tc>
                  <a:txBody>
                    <a:bodyPr/>
                    <a:lstStyle/>
                    <a:p>
                      <a:pPr algn="l"/>
                      <a:r>
                        <a:rPr lang="en-IN" sz="2000" b="0" dirty="0" smtClean="0">
                          <a:solidFill>
                            <a:schemeClr val="tx2">
                              <a:lumMod val="50000"/>
                            </a:schemeClr>
                          </a:solidFill>
                          <a:latin typeface="Bookman Old Style" pitchFamily="18" charset="0"/>
                        </a:rPr>
                        <a:t>NCLP</a:t>
                      </a:r>
                      <a:endParaRPr lang="en-IN" sz="2000" b="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IN" sz="2000" b="0" dirty="0" smtClean="0">
                          <a:solidFill>
                            <a:schemeClr val="tx2">
                              <a:lumMod val="50000"/>
                            </a:schemeClr>
                          </a:solidFill>
                          <a:latin typeface="Bookman Old Style" pitchFamily="18" charset="0"/>
                        </a:rPr>
                        <a:t>2294</a:t>
                      </a:r>
                      <a:endParaRPr lang="en-IN" sz="2000" b="0" dirty="0">
                        <a:solidFill>
                          <a:schemeClr val="tx2">
                            <a:lumMod val="50000"/>
                          </a:schemeClr>
                        </a:solidFill>
                        <a:latin typeface="Bookman Old Style" pitchFamily="18" charset="0"/>
                      </a:endParaRPr>
                    </a:p>
                  </a:txBody>
                  <a:tcPr>
                    <a:solidFill>
                      <a:schemeClr val="accent3">
                        <a:lumMod val="40000"/>
                        <a:lumOff val="60000"/>
                      </a:schemeClr>
                    </a:solidFill>
                  </a:tcPr>
                </a:tc>
              </a:tr>
              <a:tr h="670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1" dirty="0" smtClean="0">
                          <a:solidFill>
                            <a:schemeClr val="tx2">
                              <a:lumMod val="50000"/>
                            </a:schemeClr>
                          </a:solidFill>
                          <a:latin typeface="Bookman Old Style" pitchFamily="18" charset="0"/>
                        </a:rPr>
                        <a:t>Total</a:t>
                      </a:r>
                    </a:p>
                    <a:p>
                      <a:pPr algn="l"/>
                      <a:endParaRPr lang="en-IN" sz="2000" b="1"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US" sz="2000" b="1" dirty="0" smtClean="0">
                          <a:solidFill>
                            <a:schemeClr val="tx2">
                              <a:lumMod val="50000"/>
                            </a:schemeClr>
                          </a:solidFill>
                          <a:latin typeface="Bookman Old Style" pitchFamily="18" charset="0"/>
                        </a:rPr>
                        <a:t>1368561</a:t>
                      </a:r>
                      <a:endParaRPr lang="en-IN" sz="2000" b="1" dirty="0">
                        <a:solidFill>
                          <a:schemeClr val="tx2">
                            <a:lumMod val="50000"/>
                          </a:schemeClr>
                        </a:solidFill>
                        <a:latin typeface="Bookman Old Style" pitchFamily="18" charset="0"/>
                      </a:endParaRPr>
                    </a:p>
                  </a:txBody>
                  <a:tcPr>
                    <a:solidFill>
                      <a:schemeClr val="accent3">
                        <a:lumMod val="40000"/>
                        <a:lumOff val="60000"/>
                      </a:schemeClr>
                    </a:solidFill>
                  </a:tcPr>
                </a:tc>
              </a:tr>
            </a:tbl>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762000"/>
            <a:ext cx="8839200" cy="838200"/>
          </a:xfrm>
        </p:spPr>
        <p:txBody>
          <a:bodyPr>
            <a:normAutofit/>
          </a:bodyPr>
          <a:lstStyle/>
          <a:p>
            <a:pPr algn="ctr" fontAlgn="auto">
              <a:spcAft>
                <a:spcPts val="0"/>
              </a:spcAft>
              <a:defRPr/>
            </a:pPr>
            <a:r>
              <a:rPr lang="en-US" sz="2000" b="1" u="sng" dirty="0" smtClean="0">
                <a:solidFill>
                  <a:schemeClr val="accent4">
                    <a:lumMod val="60000"/>
                    <a:lumOff val="40000"/>
                  </a:schemeClr>
                </a:solidFill>
                <a:latin typeface="Bookman Old Style" pitchFamily="18" charset="0"/>
              </a:rPr>
              <a:t>Total requirement of Budget for  2019-20</a:t>
            </a:r>
            <a:endParaRPr lang="en-IN" sz="2000" b="1" u="sng" dirty="0" smtClean="0">
              <a:solidFill>
                <a:schemeClr val="accent4">
                  <a:lumMod val="60000"/>
                  <a:lumOff val="40000"/>
                </a:schemeClr>
              </a:solidFill>
              <a:latin typeface="Bookman Old Style"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813049096"/>
              </p:ext>
            </p:extLst>
          </p:nvPr>
        </p:nvGraphicFramePr>
        <p:xfrm>
          <a:off x="457200" y="2249800"/>
          <a:ext cx="8229600" cy="1467232"/>
        </p:xfrm>
        <a:graphic>
          <a:graphicData uri="http://schemas.openxmlformats.org/drawingml/2006/table">
            <a:tbl>
              <a:tblPr firstRow="1" bandRow="1">
                <a:tableStyleId>{5C22544A-7EE6-4342-B048-85BDC9FD1C3A}</a:tableStyleId>
              </a:tblPr>
              <a:tblGrid>
                <a:gridCol w="2971800"/>
                <a:gridCol w="2514600"/>
                <a:gridCol w="2743200"/>
              </a:tblGrid>
              <a:tr h="609600">
                <a:tc gridSpan="3">
                  <a:txBody>
                    <a:bodyPr/>
                    <a:lstStyle/>
                    <a:p>
                      <a:pPr algn="r"/>
                      <a:r>
                        <a:rPr lang="en-US" sz="2000" dirty="0" smtClean="0">
                          <a:solidFill>
                            <a:schemeClr val="tx2">
                              <a:lumMod val="50000"/>
                            </a:schemeClr>
                          </a:solidFill>
                          <a:latin typeface="Bookman Old Style" pitchFamily="18" charset="0"/>
                          <a:cs typeface="Times New Roman" pitchFamily="18" charset="0"/>
                        </a:rPr>
                        <a:t>(Rs. in Cr.)</a:t>
                      </a:r>
                      <a:endParaRPr lang="en-IN" sz="200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hMerge="1">
                  <a:txBody>
                    <a:bodyPr/>
                    <a:lstStyle/>
                    <a:p>
                      <a:endParaRPr lang="en-IN" sz="3200" dirty="0">
                        <a:latin typeface="Times New Roman" pitchFamily="18" charset="0"/>
                        <a:cs typeface="Times New Roman" pitchFamily="18" charset="0"/>
                      </a:endParaRPr>
                    </a:p>
                  </a:txBody>
                  <a:tcPr/>
                </a:tc>
                <a:tc hMerge="1">
                  <a:txBody>
                    <a:bodyPr/>
                    <a:lstStyle/>
                    <a:p>
                      <a:endParaRPr lang="en-IN" sz="3200" dirty="0">
                        <a:latin typeface="Times New Roman" pitchFamily="18" charset="0"/>
                        <a:cs typeface="Times New Roman" pitchFamily="18" charset="0"/>
                      </a:endParaRPr>
                    </a:p>
                  </a:txBody>
                  <a:tcPr/>
                </a:tc>
              </a:tr>
              <a:tr h="461392">
                <a:tc>
                  <a:txBody>
                    <a:bodyPr/>
                    <a:lstStyle/>
                    <a:p>
                      <a:pPr algn="ctr"/>
                      <a:r>
                        <a:rPr lang="en-US" sz="2000" b="1" dirty="0" smtClean="0">
                          <a:solidFill>
                            <a:schemeClr val="tx2">
                              <a:lumMod val="50000"/>
                            </a:schemeClr>
                          </a:solidFill>
                          <a:latin typeface="Bookman Old Style" pitchFamily="18" charset="0"/>
                          <a:cs typeface="Times New Roman" pitchFamily="18" charset="0"/>
                        </a:rPr>
                        <a:t>Center’s Share</a:t>
                      </a:r>
                      <a:endParaRPr lang="en-IN" sz="2000" b="1"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ctr"/>
                      <a:r>
                        <a:rPr lang="en-US" sz="2000" b="1" dirty="0" smtClean="0">
                          <a:solidFill>
                            <a:schemeClr val="tx2">
                              <a:lumMod val="50000"/>
                            </a:schemeClr>
                          </a:solidFill>
                          <a:latin typeface="Bookman Old Style" pitchFamily="18" charset="0"/>
                          <a:cs typeface="Times New Roman" pitchFamily="18" charset="0"/>
                        </a:rPr>
                        <a:t>State’s Share</a:t>
                      </a:r>
                      <a:endParaRPr lang="en-IN" sz="2000" b="1"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ctr"/>
                      <a:r>
                        <a:rPr lang="en-US" sz="2000" b="1" dirty="0" smtClean="0">
                          <a:solidFill>
                            <a:schemeClr val="tx2">
                              <a:lumMod val="50000"/>
                            </a:schemeClr>
                          </a:solidFill>
                          <a:latin typeface="Bookman Old Style" pitchFamily="18" charset="0"/>
                          <a:cs typeface="Times New Roman" pitchFamily="18" charset="0"/>
                        </a:rPr>
                        <a:t>Total</a:t>
                      </a:r>
                      <a:endParaRPr lang="en-IN" sz="2000" b="1"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r>
              <a:tr h="360040">
                <a:tc>
                  <a:txBody>
                    <a:bodyPr/>
                    <a:lstStyle/>
                    <a:p>
                      <a:pPr algn="ctr"/>
                      <a:r>
                        <a:rPr lang="en-IN" sz="2000" b="0" dirty="0" smtClean="0">
                          <a:solidFill>
                            <a:schemeClr val="tx2">
                              <a:lumMod val="50000"/>
                            </a:schemeClr>
                          </a:solidFill>
                          <a:latin typeface="Bookman Old Style" pitchFamily="18" charset="0"/>
                          <a:ea typeface="Tahoma" pitchFamily="34" charset="0"/>
                          <a:cs typeface="Tahoma" pitchFamily="34" charset="0"/>
                        </a:rPr>
                        <a:t>145.90</a:t>
                      </a:r>
                      <a:endParaRPr lang="en-IN" sz="2000" b="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ctr"/>
                      <a:r>
                        <a:rPr lang="en-US" sz="2000" b="0" dirty="0" smtClean="0">
                          <a:solidFill>
                            <a:schemeClr val="tx2">
                              <a:lumMod val="50000"/>
                            </a:schemeClr>
                          </a:solidFill>
                          <a:latin typeface="Bookman Old Style" pitchFamily="18" charset="0"/>
                          <a:ea typeface="Tahoma" pitchFamily="34" charset="0"/>
                          <a:cs typeface="Tahoma" pitchFamily="34" charset="0"/>
                        </a:rPr>
                        <a:t>250.24</a:t>
                      </a:r>
                      <a:endParaRPr lang="en-IN" sz="2000" b="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ctr"/>
                      <a:r>
                        <a:rPr lang="en-US" sz="2000" b="0" dirty="0" smtClean="0">
                          <a:solidFill>
                            <a:schemeClr val="tx2">
                              <a:lumMod val="50000"/>
                            </a:schemeClr>
                          </a:solidFill>
                          <a:latin typeface="Bookman Old Style" pitchFamily="18" charset="0"/>
                          <a:ea typeface="Tahoma" pitchFamily="34" charset="0"/>
                          <a:cs typeface="Tahoma" pitchFamily="34" charset="0"/>
                        </a:rPr>
                        <a:t>396.14</a:t>
                      </a:r>
                    </a:p>
                  </a:txBody>
                  <a:tcPr>
                    <a:solidFill>
                      <a:schemeClr val="accent3">
                        <a:lumMod val="40000"/>
                        <a:lumOff val="60000"/>
                      </a:schemeClr>
                    </a:solidFill>
                  </a:tcPr>
                </a:tc>
              </a:tr>
            </a:tbl>
          </a:graphicData>
        </a:graphic>
      </p:graphicFrame>
      <p:sp>
        <p:nvSpPr>
          <p:cNvPr id="4" name="Slide Number Placeholder 3"/>
          <p:cNvSpPr>
            <a:spLocks noGrp="1"/>
          </p:cNvSpPr>
          <p:nvPr>
            <p:ph type="sldNum" sz="quarter" idx="12"/>
          </p:nvPr>
        </p:nvSpPr>
        <p:spPr/>
        <p:txBody>
          <a:bodyPr/>
          <a:lstStyle/>
          <a:p>
            <a:pPr>
              <a:defRPr/>
            </a:pPr>
            <a:fld id="{7EF30A7F-B13F-4AF5-9626-D7998AC16AE9}" type="slidenum">
              <a:rPr lang="en-US"/>
              <a:pPr>
                <a:defRPr/>
              </a:pPr>
              <a:t>36</a:t>
            </a:fld>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04800" y="274638"/>
            <a:ext cx="8458200" cy="411162"/>
          </a:xfrm>
        </p:spPr>
        <p:txBody>
          <a:bodyPr>
            <a:normAutofit/>
          </a:bodyPr>
          <a:lstStyle/>
          <a:p>
            <a:pPr algn="ctr"/>
            <a:r>
              <a:rPr lang="en-US" sz="2000" b="1" u="sng" dirty="0" smtClean="0">
                <a:solidFill>
                  <a:schemeClr val="accent4">
                    <a:lumMod val="60000"/>
                    <a:lumOff val="40000"/>
                  </a:schemeClr>
                </a:solidFill>
                <a:latin typeface="Bookman Old Style" pitchFamily="18" charset="0"/>
              </a:rPr>
              <a:t>Component wise requirement of Budget for the Year 2019-20</a:t>
            </a:r>
            <a:endParaRPr lang="en-IN" sz="2000" b="1" u="sng" dirty="0" smtClean="0">
              <a:solidFill>
                <a:schemeClr val="accent4">
                  <a:lumMod val="60000"/>
                  <a:lumOff val="40000"/>
                </a:schemeClr>
              </a:solidFill>
              <a:latin typeface="Bookman Old Style" pitchFamily="18" charset="0"/>
            </a:endParaRPr>
          </a:p>
        </p:txBody>
      </p:sp>
      <p:sp>
        <p:nvSpPr>
          <p:cNvPr id="6" name="Slide Number Placeholder 5"/>
          <p:cNvSpPr>
            <a:spLocks noGrp="1"/>
          </p:cNvSpPr>
          <p:nvPr>
            <p:ph type="sldNum" sz="quarter" idx="12"/>
          </p:nvPr>
        </p:nvSpPr>
        <p:spPr/>
        <p:txBody>
          <a:bodyPr/>
          <a:lstStyle/>
          <a:p>
            <a:pPr>
              <a:defRPr/>
            </a:pPr>
            <a:fld id="{BE459894-487D-40C6-BE12-26E4887DE3BB}" type="slidenum">
              <a:rPr lang="en-US"/>
              <a:pPr>
                <a:defRPr/>
              </a:pPr>
              <a:t>37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901420869"/>
              </p:ext>
            </p:extLst>
          </p:nvPr>
        </p:nvGraphicFramePr>
        <p:xfrm>
          <a:off x="152400" y="990600"/>
          <a:ext cx="8525193" cy="4909146"/>
        </p:xfrm>
        <a:graphic>
          <a:graphicData uri="http://schemas.openxmlformats.org/drawingml/2006/table">
            <a:tbl>
              <a:tblPr firstRow="1" bandRow="1">
                <a:tableStyleId>{5C22544A-7EE6-4342-B048-85BDC9FD1C3A}</a:tableStyleId>
              </a:tblPr>
              <a:tblGrid>
                <a:gridCol w="3505200"/>
                <a:gridCol w="1286193"/>
                <a:gridCol w="1522971"/>
                <a:gridCol w="2210829"/>
              </a:tblGrid>
              <a:tr h="468704">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Component </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Centre</a:t>
                      </a:r>
                      <a:r>
                        <a:rPr lang="en-US" sz="1500" baseline="0" dirty="0" smtClean="0">
                          <a:solidFill>
                            <a:schemeClr val="tx2">
                              <a:lumMod val="50000"/>
                            </a:schemeClr>
                          </a:solidFill>
                          <a:latin typeface="Bookman Old Style" pitchFamily="18" charset="0"/>
                          <a:ea typeface="Tahoma" pitchFamily="34" charset="0"/>
                          <a:cs typeface="Tahoma" pitchFamily="34" charset="0"/>
                        </a:rPr>
                        <a:t> Share</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State</a:t>
                      </a:r>
                      <a:r>
                        <a:rPr lang="en-US" sz="1500" baseline="0" dirty="0" smtClean="0">
                          <a:solidFill>
                            <a:schemeClr val="tx2">
                              <a:lumMod val="50000"/>
                            </a:schemeClr>
                          </a:solidFill>
                          <a:latin typeface="Bookman Old Style" pitchFamily="18" charset="0"/>
                          <a:ea typeface="Tahoma" pitchFamily="34" charset="0"/>
                          <a:cs typeface="Tahoma" pitchFamily="34" charset="0"/>
                        </a:rPr>
                        <a:t> Share</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Total requirement for 2019-20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r>
              <a:tr h="375421">
                <a:tc>
                  <a:txBody>
                    <a:bodyPr/>
                    <a:lstStyle/>
                    <a:p>
                      <a:r>
                        <a:rPr lang="en-US" sz="1500" b="1" dirty="0" smtClean="0">
                          <a:solidFill>
                            <a:schemeClr val="tx2">
                              <a:lumMod val="50000"/>
                            </a:schemeClr>
                          </a:solidFill>
                          <a:latin typeface="Bookman Old Style" pitchFamily="18" charset="0"/>
                          <a:ea typeface="Tahoma" pitchFamily="34" charset="0"/>
                          <a:cs typeface="Tahoma" pitchFamily="34" charset="0"/>
                        </a:rPr>
                        <a:t>Cost of Food grains</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tx2">
                              <a:lumMod val="50000"/>
                            </a:schemeClr>
                          </a:solidFill>
                          <a:latin typeface="Bookman Old Style" pitchFamily="18" charset="0"/>
                          <a:ea typeface="Tahoma" pitchFamily="34" charset="0"/>
                          <a:cs typeface="Tahoma" pitchFamily="34" charset="0"/>
                        </a:rPr>
                        <a:t>10.26</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tx2">
                              <a:lumMod val="50000"/>
                            </a:schemeClr>
                          </a:solidFill>
                          <a:latin typeface="Bookman Old Style" pitchFamily="18" charset="0"/>
                          <a:ea typeface="Tahoma" pitchFamily="34" charset="0"/>
                          <a:cs typeface="Tahoma" pitchFamily="34" charset="0"/>
                        </a:rPr>
                        <a:t>0.00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US" sz="1500" b="1" dirty="0" smtClean="0">
                          <a:solidFill>
                            <a:schemeClr val="tx2">
                              <a:lumMod val="50000"/>
                            </a:schemeClr>
                          </a:solidFill>
                          <a:latin typeface="Bookman Old Style" pitchFamily="18" charset="0"/>
                          <a:ea typeface="Tahoma" pitchFamily="34" charset="0"/>
                          <a:cs typeface="Tahoma" pitchFamily="34" charset="0"/>
                        </a:rPr>
                        <a:t>10.26</a:t>
                      </a:r>
                    </a:p>
                  </a:txBody>
                  <a:tcPr>
                    <a:solidFill>
                      <a:schemeClr val="accent3">
                        <a:lumMod val="40000"/>
                        <a:lumOff val="60000"/>
                      </a:schemeClr>
                    </a:solidFill>
                  </a:tcPr>
                </a:tc>
              </a:tr>
              <a:tr h="289769">
                <a:tc>
                  <a:txBody>
                    <a:bodyPr/>
                    <a:lstStyle/>
                    <a:p>
                      <a:r>
                        <a:rPr lang="en-US" sz="1500" b="1" dirty="0" smtClean="0">
                          <a:solidFill>
                            <a:schemeClr val="tx2">
                              <a:lumMod val="50000"/>
                            </a:schemeClr>
                          </a:solidFill>
                          <a:latin typeface="Bookman Old Style" pitchFamily="18" charset="0"/>
                          <a:ea typeface="Tahoma" pitchFamily="34" charset="0"/>
                          <a:cs typeface="Tahoma" pitchFamily="34" charset="0"/>
                        </a:rPr>
                        <a:t>Transportation Cost</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tx2">
                              <a:lumMod val="50000"/>
                            </a:schemeClr>
                          </a:solidFill>
                          <a:latin typeface="Bookman Old Style" pitchFamily="18" charset="0"/>
                          <a:ea typeface="Tahoma" pitchFamily="34" charset="0"/>
                          <a:cs typeface="Tahoma" pitchFamily="34" charset="0"/>
                        </a:rPr>
                        <a:t>6.03</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tx2">
                              <a:lumMod val="50000"/>
                            </a:schemeClr>
                          </a:solidFill>
                          <a:latin typeface="Bookman Old Style" pitchFamily="18" charset="0"/>
                          <a:ea typeface="Tahoma" pitchFamily="34" charset="0"/>
                          <a:cs typeface="Tahoma" pitchFamily="34" charset="0"/>
                        </a:rPr>
                        <a:t>0.00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US" sz="1500" b="1" dirty="0" smtClean="0">
                          <a:solidFill>
                            <a:schemeClr val="tx2">
                              <a:lumMod val="50000"/>
                            </a:schemeClr>
                          </a:solidFill>
                          <a:latin typeface="Bookman Old Style" pitchFamily="18" charset="0"/>
                          <a:ea typeface="Tahoma" pitchFamily="34" charset="0"/>
                          <a:cs typeface="Tahoma" pitchFamily="34" charset="0"/>
                        </a:rPr>
                        <a:t>6.03</a:t>
                      </a:r>
                    </a:p>
                  </a:txBody>
                  <a:tcPr>
                    <a:solidFill>
                      <a:schemeClr val="accent3">
                        <a:lumMod val="40000"/>
                        <a:lumOff val="60000"/>
                      </a:schemeClr>
                    </a:solidFill>
                  </a:tcPr>
                </a:tc>
              </a:tr>
              <a:tr h="246943">
                <a:tc>
                  <a:txBody>
                    <a:bodyPr/>
                    <a:lstStyle/>
                    <a:p>
                      <a:r>
                        <a:rPr lang="en-US" sz="1500" b="1" dirty="0" smtClean="0">
                          <a:solidFill>
                            <a:schemeClr val="tx2">
                              <a:lumMod val="50000"/>
                            </a:schemeClr>
                          </a:solidFill>
                          <a:latin typeface="Bookman Old Style" pitchFamily="18" charset="0"/>
                          <a:ea typeface="Tahoma" pitchFamily="34" charset="0"/>
                          <a:cs typeface="Tahoma" pitchFamily="34" charset="0"/>
                        </a:rPr>
                        <a:t>Cooking Cost</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tx2">
                              <a:lumMod val="50000"/>
                            </a:schemeClr>
                          </a:solidFill>
                          <a:latin typeface="Bookman Old Style" pitchFamily="18" charset="0"/>
                          <a:ea typeface="Tahoma" pitchFamily="34" charset="0"/>
                          <a:cs typeface="Tahoma" pitchFamily="34" charset="0"/>
                        </a:rPr>
                        <a:t>104.92</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tx2">
                              <a:lumMod val="50000"/>
                            </a:schemeClr>
                          </a:solidFill>
                          <a:latin typeface="Bookman Old Style" pitchFamily="18" charset="0"/>
                          <a:ea typeface="Tahoma" pitchFamily="34" charset="0"/>
                          <a:cs typeface="Tahoma" pitchFamily="34" charset="0"/>
                        </a:rPr>
                        <a:t>69.90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US" sz="1500" b="1" dirty="0" smtClean="0">
                          <a:solidFill>
                            <a:schemeClr val="tx2">
                              <a:lumMod val="50000"/>
                            </a:schemeClr>
                          </a:solidFill>
                          <a:latin typeface="Bookman Old Style" pitchFamily="18" charset="0"/>
                          <a:ea typeface="Tahoma" pitchFamily="34" charset="0"/>
                          <a:cs typeface="Tahoma" pitchFamily="34" charset="0"/>
                        </a:rPr>
                        <a:t>174.82</a:t>
                      </a:r>
                    </a:p>
                  </a:txBody>
                  <a:tcPr>
                    <a:solidFill>
                      <a:schemeClr val="accent3">
                        <a:lumMod val="40000"/>
                        <a:lumOff val="60000"/>
                      </a:schemeClr>
                    </a:solidFill>
                  </a:tcPr>
                </a:tc>
              </a:tr>
              <a:tr h="592144">
                <a:tc>
                  <a:txBody>
                    <a:bodyPr/>
                    <a:lstStyle/>
                    <a:p>
                      <a:r>
                        <a:rPr lang="en-US" sz="1500" b="1" dirty="0" smtClean="0">
                          <a:solidFill>
                            <a:schemeClr val="tx2">
                              <a:lumMod val="50000"/>
                            </a:schemeClr>
                          </a:solidFill>
                          <a:latin typeface="Bookman Old Style" pitchFamily="18" charset="0"/>
                          <a:ea typeface="Tahoma" pitchFamily="34" charset="0"/>
                          <a:cs typeface="Tahoma" pitchFamily="34" charset="0"/>
                        </a:rPr>
                        <a:t>Honorarium </a:t>
                      </a:r>
                      <a:r>
                        <a:rPr lang="en-US" sz="1500" b="1" baseline="0" dirty="0" smtClean="0">
                          <a:solidFill>
                            <a:schemeClr val="tx2">
                              <a:lumMod val="50000"/>
                            </a:schemeClr>
                          </a:solidFill>
                          <a:latin typeface="Bookman Old Style" pitchFamily="18" charset="0"/>
                          <a:ea typeface="Tahoma" pitchFamily="34" charset="0"/>
                          <a:cs typeface="Tahoma" pitchFamily="34" charset="0"/>
                        </a:rPr>
                        <a:t>Cook cum Helper @ Rs.3500/- per month</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tx2">
                              <a:lumMod val="50000"/>
                            </a:schemeClr>
                          </a:solidFill>
                          <a:latin typeface="Bookman Old Style" pitchFamily="18" charset="0"/>
                          <a:ea typeface="Tahoma" pitchFamily="34" charset="0"/>
                          <a:cs typeface="Tahoma" pitchFamily="34" charset="0"/>
                        </a:rPr>
                        <a:t>18.25</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tx2">
                              <a:lumMod val="50000"/>
                            </a:schemeClr>
                          </a:solidFill>
                          <a:latin typeface="Bookman Old Style" pitchFamily="18" charset="0"/>
                          <a:ea typeface="Tahoma" pitchFamily="34" charset="0"/>
                          <a:cs typeface="Tahoma" pitchFamily="34" charset="0"/>
                        </a:rPr>
                        <a:t>86.50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US" sz="1500" b="1" dirty="0" smtClean="0">
                          <a:solidFill>
                            <a:schemeClr val="tx2">
                              <a:lumMod val="50000"/>
                            </a:schemeClr>
                          </a:solidFill>
                          <a:latin typeface="Bookman Old Style" pitchFamily="18" charset="0"/>
                          <a:ea typeface="Tahoma" pitchFamily="34" charset="0"/>
                          <a:cs typeface="Tahoma" pitchFamily="34" charset="0"/>
                        </a:rPr>
                        <a:t>104.75</a:t>
                      </a:r>
                    </a:p>
                  </a:txBody>
                  <a:tcPr>
                    <a:solidFill>
                      <a:schemeClr val="accent3">
                        <a:lumMod val="40000"/>
                        <a:lumOff val="60000"/>
                      </a:schemeClr>
                    </a:solidFill>
                  </a:tcPr>
                </a:tc>
              </a:tr>
              <a:tr h="318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500" b="1" dirty="0" smtClean="0">
                          <a:solidFill>
                            <a:schemeClr val="tx2">
                              <a:lumMod val="50000"/>
                            </a:schemeClr>
                          </a:solidFill>
                          <a:latin typeface="Bookman Old Style" pitchFamily="18" charset="0"/>
                          <a:ea typeface="Tahoma" pitchFamily="34" charset="0"/>
                          <a:cs typeface="Tahoma" pitchFamily="34" charset="0"/>
                        </a:rPr>
                        <a:t>Cooks Uniform</a:t>
                      </a:r>
                    </a:p>
                  </a:txBody>
                  <a:tcPr>
                    <a:solidFill>
                      <a:schemeClr val="accent3">
                        <a:lumMod val="40000"/>
                        <a:lumOff val="60000"/>
                      </a:schemeClr>
                    </a:solidFill>
                  </a:tcPr>
                </a:tc>
                <a:tc>
                  <a:txBody>
                    <a:bodyPr/>
                    <a:lstStyle/>
                    <a:p>
                      <a:pPr algn="r"/>
                      <a:r>
                        <a:rPr lang="en-IN" sz="1500" dirty="0" smtClean="0">
                          <a:solidFill>
                            <a:schemeClr val="tx2">
                              <a:lumMod val="50000"/>
                            </a:schemeClr>
                          </a:solidFill>
                          <a:latin typeface="Bookman Old Style" pitchFamily="18" charset="0"/>
                          <a:ea typeface="Tahoma" pitchFamily="34" charset="0"/>
                          <a:cs typeface="Tahoma" pitchFamily="34" charset="0"/>
                        </a:rPr>
                        <a:t>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tx2">
                              <a:lumMod val="50000"/>
                            </a:schemeClr>
                          </a:solidFill>
                          <a:latin typeface="Bookman Old Style" pitchFamily="18" charset="0"/>
                          <a:ea typeface="Tahoma" pitchFamily="34" charset="0"/>
                          <a:cs typeface="Tahoma" pitchFamily="34" charset="0"/>
                        </a:rPr>
                        <a:t>2.00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US" sz="1500" b="1" dirty="0" smtClean="0">
                          <a:solidFill>
                            <a:schemeClr val="tx2">
                              <a:lumMod val="50000"/>
                            </a:schemeClr>
                          </a:solidFill>
                          <a:latin typeface="Bookman Old Style" pitchFamily="18" charset="0"/>
                          <a:ea typeface="Tahoma" pitchFamily="34" charset="0"/>
                          <a:cs typeface="Tahoma" pitchFamily="34" charset="0"/>
                        </a:rPr>
                        <a:t>2.00</a:t>
                      </a:r>
                    </a:p>
                  </a:txBody>
                  <a:tcPr>
                    <a:solidFill>
                      <a:schemeClr val="accent3">
                        <a:lumMod val="40000"/>
                        <a:lumOff val="60000"/>
                      </a:schemeClr>
                    </a:solidFill>
                  </a:tcPr>
                </a:tc>
              </a:tr>
              <a:tr h="318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500" b="1" dirty="0" smtClean="0">
                          <a:solidFill>
                            <a:schemeClr val="tx2">
                              <a:lumMod val="50000"/>
                            </a:schemeClr>
                          </a:solidFill>
                          <a:latin typeface="Bookman Old Style" pitchFamily="18" charset="0"/>
                          <a:ea typeface="Tahoma" pitchFamily="34" charset="0"/>
                          <a:cs typeface="Tahoma" pitchFamily="34" charset="0"/>
                        </a:rPr>
                        <a:t>Office Expenses</a:t>
                      </a:r>
                    </a:p>
                  </a:txBody>
                  <a:tcPr>
                    <a:solidFill>
                      <a:schemeClr val="accent3">
                        <a:lumMod val="40000"/>
                        <a:lumOff val="60000"/>
                      </a:schemeClr>
                    </a:solidFill>
                  </a:tcPr>
                </a:tc>
                <a:tc>
                  <a:txBody>
                    <a:bodyPr/>
                    <a:lstStyle/>
                    <a:p>
                      <a:pPr algn="r"/>
                      <a:r>
                        <a:rPr lang="en-IN" sz="1500" dirty="0" smtClean="0">
                          <a:solidFill>
                            <a:schemeClr val="tx2">
                              <a:lumMod val="50000"/>
                            </a:schemeClr>
                          </a:solidFill>
                          <a:latin typeface="Bookman Old Style" pitchFamily="18" charset="0"/>
                          <a:ea typeface="Tahoma" pitchFamily="34" charset="0"/>
                          <a:cs typeface="Tahoma" pitchFamily="34" charset="0"/>
                        </a:rPr>
                        <a:t>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tx2">
                              <a:lumMod val="50000"/>
                            </a:schemeClr>
                          </a:solidFill>
                          <a:latin typeface="Bookman Old Style" pitchFamily="18" charset="0"/>
                          <a:ea typeface="Tahoma" pitchFamily="34" charset="0"/>
                          <a:cs typeface="Tahoma" pitchFamily="34" charset="0"/>
                        </a:rPr>
                        <a:t>0.05</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US" sz="1500" b="1" dirty="0" smtClean="0">
                          <a:solidFill>
                            <a:schemeClr val="tx2">
                              <a:lumMod val="50000"/>
                            </a:schemeClr>
                          </a:solidFill>
                          <a:latin typeface="Bookman Old Style" pitchFamily="18" charset="0"/>
                          <a:ea typeface="Tahoma" pitchFamily="34" charset="0"/>
                          <a:cs typeface="Tahoma" pitchFamily="34" charset="0"/>
                        </a:rPr>
                        <a:t>0.05</a:t>
                      </a:r>
                    </a:p>
                  </a:txBody>
                  <a:tcPr>
                    <a:solidFill>
                      <a:schemeClr val="accent3">
                        <a:lumMod val="40000"/>
                        <a:lumOff val="60000"/>
                      </a:schemeClr>
                    </a:solidFill>
                  </a:tcPr>
                </a:tc>
              </a:tr>
              <a:tr h="2463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tx2">
                              <a:lumMod val="50000"/>
                            </a:schemeClr>
                          </a:solidFill>
                          <a:latin typeface="Bookman Old Style" pitchFamily="18" charset="0"/>
                          <a:ea typeface="Tahoma" pitchFamily="34" charset="0"/>
                          <a:cs typeface="Tahoma" pitchFamily="34" charset="0"/>
                        </a:rPr>
                        <a:t>MME</a:t>
                      </a:r>
                      <a:endParaRPr lang="en-IN" sz="1500" b="1" dirty="0" smtClean="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tx2">
                              <a:lumMod val="50000"/>
                            </a:schemeClr>
                          </a:solidFill>
                          <a:latin typeface="Bookman Old Style" pitchFamily="18" charset="0"/>
                          <a:ea typeface="Tahoma" pitchFamily="34" charset="0"/>
                          <a:cs typeface="Tahoma" pitchFamily="34" charset="0"/>
                        </a:rPr>
                        <a:t>3.77</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tx2">
                              <a:lumMod val="50000"/>
                            </a:schemeClr>
                          </a:solidFill>
                          <a:latin typeface="Bookman Old Style" pitchFamily="18" charset="0"/>
                          <a:ea typeface="Tahoma" pitchFamily="34" charset="0"/>
                          <a:cs typeface="Tahoma" pitchFamily="34" charset="0"/>
                        </a:rPr>
                        <a:t>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US" sz="1500" b="1" dirty="0" smtClean="0">
                          <a:solidFill>
                            <a:schemeClr val="tx2">
                              <a:lumMod val="50000"/>
                            </a:schemeClr>
                          </a:solidFill>
                          <a:latin typeface="Bookman Old Style" pitchFamily="18" charset="0"/>
                          <a:ea typeface="Tahoma" pitchFamily="34" charset="0"/>
                          <a:cs typeface="Tahoma" pitchFamily="34" charset="0"/>
                        </a:rPr>
                        <a:t>3.77</a:t>
                      </a:r>
                    </a:p>
                  </a:txBody>
                  <a:tcPr>
                    <a:solidFill>
                      <a:schemeClr val="accent3">
                        <a:lumMod val="40000"/>
                        <a:lumOff val="60000"/>
                      </a:schemeClr>
                    </a:solidFill>
                  </a:tcPr>
                </a:tc>
              </a:tr>
              <a:tr h="266305">
                <a:tc>
                  <a:txBody>
                    <a:bodyPr/>
                    <a:lstStyle/>
                    <a:p>
                      <a:r>
                        <a:rPr lang="en-US" sz="1500" b="1" dirty="0" smtClean="0">
                          <a:solidFill>
                            <a:schemeClr val="tx2">
                              <a:lumMod val="50000"/>
                            </a:schemeClr>
                          </a:solidFill>
                          <a:latin typeface="Bookman Old Style" pitchFamily="18" charset="0"/>
                          <a:ea typeface="Tahoma" pitchFamily="34" charset="0"/>
                          <a:cs typeface="Tahoma" pitchFamily="34" charset="0"/>
                        </a:rPr>
                        <a:t>Milk Provision</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tx2">
                              <a:lumMod val="50000"/>
                            </a:schemeClr>
                          </a:solidFill>
                          <a:latin typeface="Bookman Old Style" pitchFamily="18" charset="0"/>
                          <a:ea typeface="Tahoma" pitchFamily="34" charset="0"/>
                          <a:cs typeface="Tahoma" pitchFamily="34" charset="0"/>
                        </a:rPr>
                        <a:t>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tx2">
                              <a:lumMod val="50000"/>
                            </a:schemeClr>
                          </a:solidFill>
                          <a:latin typeface="Bookman Old Style" pitchFamily="18" charset="0"/>
                          <a:ea typeface="Tahoma" pitchFamily="34" charset="0"/>
                          <a:cs typeface="Tahoma" pitchFamily="34" charset="0"/>
                        </a:rPr>
                        <a:t>90.00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US" sz="1500" b="1" dirty="0" smtClean="0">
                          <a:solidFill>
                            <a:schemeClr val="tx2">
                              <a:lumMod val="50000"/>
                            </a:schemeClr>
                          </a:solidFill>
                          <a:latin typeface="Bookman Old Style" pitchFamily="18" charset="0"/>
                          <a:ea typeface="Tahoma" pitchFamily="34" charset="0"/>
                          <a:cs typeface="Tahoma" pitchFamily="34" charset="0"/>
                        </a:rPr>
                        <a:t>90.00</a:t>
                      </a:r>
                    </a:p>
                  </a:txBody>
                  <a:tcPr>
                    <a:solidFill>
                      <a:schemeClr val="accent3">
                        <a:lumMod val="40000"/>
                        <a:lumOff val="60000"/>
                      </a:schemeClr>
                    </a:solidFill>
                  </a:tcPr>
                </a:tc>
              </a:tr>
              <a:tr h="422349">
                <a:tc>
                  <a:txBody>
                    <a:bodyPr/>
                    <a:lstStyle/>
                    <a:p>
                      <a:r>
                        <a:rPr lang="en-IN" sz="1500" b="1" dirty="0" smtClean="0">
                          <a:solidFill>
                            <a:schemeClr val="tx2">
                              <a:lumMod val="50000"/>
                            </a:schemeClr>
                          </a:solidFill>
                          <a:latin typeface="Bookman Old Style" pitchFamily="18" charset="0"/>
                          <a:ea typeface="Tahoma" pitchFamily="34" charset="0"/>
                          <a:cs typeface="Tahoma" pitchFamily="34" charset="0"/>
                        </a:rPr>
                        <a:t>Kitchen</a:t>
                      </a:r>
                      <a:r>
                        <a:rPr lang="en-IN" sz="1500" b="1" baseline="0" dirty="0" smtClean="0">
                          <a:solidFill>
                            <a:schemeClr val="tx2">
                              <a:lumMod val="50000"/>
                            </a:schemeClr>
                          </a:solidFill>
                          <a:latin typeface="Bookman Old Style" pitchFamily="18" charset="0"/>
                          <a:ea typeface="Tahoma" pitchFamily="34" charset="0"/>
                          <a:cs typeface="Tahoma" pitchFamily="34" charset="0"/>
                        </a:rPr>
                        <a:t> cum store repair(@ Rs10000/-)</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tx2">
                              <a:lumMod val="50000"/>
                            </a:schemeClr>
                          </a:solidFill>
                          <a:latin typeface="Bookman Old Style" pitchFamily="18" charset="0"/>
                          <a:ea typeface="Tahoma" pitchFamily="34" charset="0"/>
                          <a:cs typeface="Tahoma" pitchFamily="34" charset="0"/>
                        </a:rPr>
                        <a:t>0.13</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tx2">
                              <a:lumMod val="50000"/>
                            </a:schemeClr>
                          </a:solidFill>
                          <a:latin typeface="Bookman Old Style" pitchFamily="18" charset="0"/>
                          <a:ea typeface="Tahoma" pitchFamily="34" charset="0"/>
                          <a:cs typeface="Tahoma" pitchFamily="34" charset="0"/>
                        </a:rPr>
                        <a:t>0.10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US" sz="1500" b="1" dirty="0" smtClean="0">
                          <a:solidFill>
                            <a:schemeClr val="tx2">
                              <a:lumMod val="50000"/>
                            </a:schemeClr>
                          </a:solidFill>
                          <a:latin typeface="Bookman Old Style" pitchFamily="18" charset="0"/>
                          <a:ea typeface="Tahoma" pitchFamily="34" charset="0"/>
                          <a:cs typeface="Tahoma" pitchFamily="34" charset="0"/>
                        </a:rPr>
                        <a:t>0.23</a:t>
                      </a:r>
                    </a:p>
                  </a:txBody>
                  <a:tcPr>
                    <a:solidFill>
                      <a:schemeClr val="accent3">
                        <a:lumMod val="40000"/>
                        <a:lumOff val="60000"/>
                      </a:schemeClr>
                    </a:solidFill>
                  </a:tcPr>
                </a:tc>
              </a:tr>
              <a:tr h="422349">
                <a:tc>
                  <a:txBody>
                    <a:bodyPr/>
                    <a:lstStyle/>
                    <a:p>
                      <a:r>
                        <a:rPr lang="en-IN" sz="1500" b="1" dirty="0" smtClean="0">
                          <a:solidFill>
                            <a:schemeClr val="tx2">
                              <a:lumMod val="50000"/>
                            </a:schemeClr>
                          </a:solidFill>
                          <a:latin typeface="Bookman Old Style" pitchFamily="18" charset="0"/>
                          <a:ea typeface="Tahoma" pitchFamily="34" charset="0"/>
                          <a:cs typeface="Tahoma" pitchFamily="34" charset="0"/>
                        </a:rPr>
                        <a:t>School</a:t>
                      </a:r>
                      <a:r>
                        <a:rPr lang="en-IN" sz="1500" b="1" baseline="0" dirty="0" smtClean="0">
                          <a:solidFill>
                            <a:schemeClr val="tx2">
                              <a:lumMod val="50000"/>
                            </a:schemeClr>
                          </a:solidFill>
                          <a:latin typeface="Bookman Old Style" pitchFamily="18" charset="0"/>
                          <a:ea typeface="Tahoma" pitchFamily="34" charset="0"/>
                          <a:cs typeface="Tahoma" pitchFamily="34" charset="0"/>
                        </a:rPr>
                        <a:t> Nutrition</a:t>
                      </a:r>
                      <a:r>
                        <a:rPr lang="en-IN" sz="1500" b="1" dirty="0" smtClean="0">
                          <a:solidFill>
                            <a:schemeClr val="tx2">
                              <a:lumMod val="50000"/>
                            </a:schemeClr>
                          </a:solidFill>
                          <a:latin typeface="Bookman Old Style" pitchFamily="18" charset="0"/>
                          <a:ea typeface="Tahoma" pitchFamily="34" charset="0"/>
                          <a:cs typeface="Tahoma" pitchFamily="34" charset="0"/>
                        </a:rPr>
                        <a:t> kitchen garden @ Rs</a:t>
                      </a:r>
                      <a:r>
                        <a:rPr lang="en-IN" sz="1500" b="1" baseline="0" dirty="0" smtClean="0">
                          <a:solidFill>
                            <a:schemeClr val="tx2">
                              <a:lumMod val="50000"/>
                            </a:schemeClr>
                          </a:solidFill>
                          <a:latin typeface="Bookman Old Style" pitchFamily="18" charset="0"/>
                          <a:ea typeface="Tahoma" pitchFamily="34" charset="0"/>
                          <a:cs typeface="Tahoma" pitchFamily="34" charset="0"/>
                        </a:rPr>
                        <a:t> </a:t>
                      </a:r>
                      <a:r>
                        <a:rPr lang="en-IN" sz="1500" b="1" dirty="0" smtClean="0">
                          <a:solidFill>
                            <a:schemeClr val="tx2">
                              <a:lumMod val="50000"/>
                            </a:schemeClr>
                          </a:solidFill>
                          <a:latin typeface="Bookman Old Style" pitchFamily="18" charset="0"/>
                          <a:ea typeface="Tahoma" pitchFamily="34" charset="0"/>
                          <a:cs typeface="Tahoma" pitchFamily="34" charset="0"/>
                        </a:rPr>
                        <a:t>5000/-</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tx2">
                              <a:lumMod val="50000"/>
                            </a:schemeClr>
                          </a:solidFill>
                          <a:latin typeface="Bookman Old Style" pitchFamily="18" charset="0"/>
                          <a:ea typeface="Tahoma" pitchFamily="34" charset="0"/>
                          <a:cs typeface="Tahoma" pitchFamily="34" charset="0"/>
                        </a:rPr>
                        <a:t>2.54</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tx2">
                              <a:lumMod val="50000"/>
                            </a:schemeClr>
                          </a:solidFill>
                          <a:latin typeface="Bookman Old Style" pitchFamily="18" charset="0"/>
                          <a:ea typeface="Tahoma" pitchFamily="34" charset="0"/>
                          <a:cs typeface="Tahoma" pitchFamily="34" charset="0"/>
                        </a:rPr>
                        <a:t>1.69</a:t>
                      </a:r>
                    </a:p>
                  </a:txBody>
                  <a:tcPr>
                    <a:solidFill>
                      <a:schemeClr val="accent3">
                        <a:lumMod val="40000"/>
                        <a:lumOff val="60000"/>
                      </a:schemeClr>
                    </a:solidFill>
                  </a:tcPr>
                </a:tc>
                <a:tc>
                  <a:txBody>
                    <a:bodyPr/>
                    <a:lstStyle/>
                    <a:p>
                      <a:pPr algn="r"/>
                      <a:r>
                        <a:rPr lang="en-US" sz="1500" b="1" dirty="0" smtClean="0">
                          <a:solidFill>
                            <a:schemeClr val="tx2">
                              <a:lumMod val="50000"/>
                            </a:schemeClr>
                          </a:solidFill>
                          <a:latin typeface="Bookman Old Style" pitchFamily="18" charset="0"/>
                          <a:ea typeface="Tahoma" pitchFamily="34" charset="0"/>
                          <a:cs typeface="Tahoma" pitchFamily="34" charset="0"/>
                        </a:rPr>
                        <a:t>4.23</a:t>
                      </a:r>
                    </a:p>
                  </a:txBody>
                  <a:tcPr>
                    <a:solidFill>
                      <a:schemeClr val="accent3">
                        <a:lumMod val="40000"/>
                        <a:lumOff val="60000"/>
                      </a:schemeClr>
                    </a:solidFill>
                  </a:tcPr>
                </a:tc>
              </a:tr>
              <a:tr h="375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tx2">
                              <a:lumMod val="50000"/>
                            </a:schemeClr>
                          </a:solidFill>
                          <a:latin typeface="Bookman Old Style" pitchFamily="18" charset="0"/>
                          <a:ea typeface="Tahoma" pitchFamily="34" charset="0"/>
                          <a:cs typeface="Tahoma" pitchFamily="34" charset="0"/>
                        </a:rPr>
                        <a:t>Total</a:t>
                      </a:r>
                      <a:endParaRPr lang="en-IN" sz="1500" b="1" dirty="0" smtClean="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b="1" dirty="0" smtClean="0">
                          <a:solidFill>
                            <a:schemeClr val="tx2">
                              <a:lumMod val="50000"/>
                            </a:schemeClr>
                          </a:solidFill>
                          <a:latin typeface="Bookman Old Style" pitchFamily="18" charset="0"/>
                          <a:ea typeface="Tahoma" pitchFamily="34" charset="0"/>
                          <a:cs typeface="Tahoma" pitchFamily="34" charset="0"/>
                        </a:rPr>
                        <a:t>145.90</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b="1" dirty="0" smtClean="0">
                          <a:solidFill>
                            <a:schemeClr val="tx2">
                              <a:lumMod val="50000"/>
                            </a:schemeClr>
                          </a:solidFill>
                          <a:latin typeface="Bookman Old Style" pitchFamily="18" charset="0"/>
                          <a:ea typeface="Tahoma" pitchFamily="34" charset="0"/>
                          <a:cs typeface="Tahoma" pitchFamily="34" charset="0"/>
                        </a:rPr>
                        <a:t>250.24</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US" sz="1500" b="1" dirty="0" smtClean="0">
                          <a:solidFill>
                            <a:schemeClr val="tx2">
                              <a:lumMod val="50000"/>
                            </a:schemeClr>
                          </a:solidFill>
                          <a:latin typeface="Bookman Old Style" pitchFamily="18" charset="0"/>
                          <a:ea typeface="Tahoma" pitchFamily="34" charset="0"/>
                          <a:cs typeface="Tahoma" pitchFamily="34" charset="0"/>
                        </a:rPr>
                        <a:t>396.14</a:t>
                      </a:r>
                    </a:p>
                  </a:txBody>
                  <a:tcPr>
                    <a:solidFill>
                      <a:schemeClr val="accent3">
                        <a:lumMod val="40000"/>
                        <a:lumOff val="60000"/>
                      </a:schemeClr>
                    </a:solidFill>
                  </a:tcPr>
                </a:tc>
              </a:tr>
            </a:tbl>
          </a:graphicData>
        </a:graphic>
      </p:graphicFrame>
      <p:sp>
        <p:nvSpPr>
          <p:cNvPr id="33848" name="TextBox 5"/>
          <p:cNvSpPr txBox="1">
            <a:spLocks noChangeArrowheads="1"/>
          </p:cNvSpPr>
          <p:nvPr/>
        </p:nvSpPr>
        <p:spPr bwMode="auto">
          <a:xfrm>
            <a:off x="6248400" y="609600"/>
            <a:ext cx="2514600" cy="369888"/>
          </a:xfrm>
          <a:prstGeom prst="rect">
            <a:avLst/>
          </a:prstGeom>
          <a:noFill/>
          <a:ln w="9525">
            <a:noFill/>
            <a:miter lim="800000"/>
            <a:headEnd/>
            <a:tailEnd/>
          </a:ln>
        </p:spPr>
        <p:txBody>
          <a:bodyPr>
            <a:spAutoFit/>
          </a:bodyPr>
          <a:lstStyle/>
          <a:p>
            <a:r>
              <a:rPr lang="en-US" b="1" dirty="0">
                <a:latin typeface="Constantia" pitchFamily="18" charset="0"/>
              </a:rPr>
              <a:t>     </a:t>
            </a:r>
            <a:endParaRPr lang="en-IN" b="1" dirty="0">
              <a:latin typeface="Constantia" pitchFamily="18" charset="0"/>
            </a:endParaRPr>
          </a:p>
        </p:txBody>
      </p:sp>
      <p:sp>
        <p:nvSpPr>
          <p:cNvPr id="9" name="TextBox 8"/>
          <p:cNvSpPr txBox="1"/>
          <p:nvPr/>
        </p:nvSpPr>
        <p:spPr>
          <a:xfrm>
            <a:off x="6477000" y="685800"/>
            <a:ext cx="1905000" cy="338554"/>
          </a:xfrm>
          <a:prstGeom prst="rect">
            <a:avLst/>
          </a:prstGeom>
          <a:noFill/>
        </p:spPr>
        <p:txBody>
          <a:bodyPr wrap="square" rtlCol="0">
            <a:spAutoFit/>
          </a:bodyPr>
          <a:lstStyle/>
          <a:p>
            <a:r>
              <a:rPr lang="en-US" sz="1600" b="1" dirty="0" smtClean="0">
                <a:latin typeface="Bookman Old Style" pitchFamily="18" charset="0"/>
              </a:rPr>
              <a:t> (</a:t>
            </a:r>
            <a:r>
              <a:rPr lang="en-US" sz="1600" b="1" dirty="0" err="1" smtClean="0">
                <a:latin typeface="Bookman Old Style" pitchFamily="18" charset="0"/>
              </a:rPr>
              <a:t>Rs.In</a:t>
            </a:r>
            <a:r>
              <a:rPr lang="en-US" sz="1600" b="1" dirty="0" smtClean="0">
                <a:latin typeface="Bookman Old Style" pitchFamily="18" charset="0"/>
              </a:rPr>
              <a:t> Cr.)</a:t>
            </a:r>
            <a:endParaRPr lang="en-IN" sz="1600" b="1" dirty="0">
              <a:latin typeface="Bookman Old Style" pitchFamily="18"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85720" y="0"/>
            <a:ext cx="8686800" cy="1066800"/>
          </a:xfrm>
        </p:spPr>
        <p:txBody>
          <a:bodyPr>
            <a:normAutofit/>
          </a:bodyPr>
          <a:lstStyle/>
          <a:p>
            <a:pPr algn="ctr"/>
            <a:r>
              <a:rPr lang="en-US" sz="2000" b="1" u="sng" dirty="0" smtClean="0">
                <a:solidFill>
                  <a:schemeClr val="accent4">
                    <a:lumMod val="60000"/>
                    <a:lumOff val="40000"/>
                  </a:schemeClr>
                </a:solidFill>
                <a:latin typeface="Bookman Old Style" pitchFamily="18" charset="0"/>
              </a:rPr>
              <a:t>Requirement of Budget for the Year 2019-20(Primary Stage)</a:t>
            </a:r>
            <a:endParaRPr lang="en-IN" sz="2000" b="1" u="sng" dirty="0" smtClean="0">
              <a:solidFill>
                <a:schemeClr val="accent4">
                  <a:lumMod val="60000"/>
                  <a:lumOff val="40000"/>
                </a:schemeClr>
              </a:solidFill>
              <a:latin typeface="Bookman Old Style" pitchFamily="18" charset="0"/>
            </a:endParaRPr>
          </a:p>
        </p:txBody>
      </p:sp>
      <p:sp>
        <p:nvSpPr>
          <p:cNvPr id="6" name="Slide Number Placeholder 5"/>
          <p:cNvSpPr>
            <a:spLocks noGrp="1"/>
          </p:cNvSpPr>
          <p:nvPr>
            <p:ph type="sldNum" sz="quarter" idx="12"/>
          </p:nvPr>
        </p:nvSpPr>
        <p:spPr/>
        <p:txBody>
          <a:bodyPr/>
          <a:lstStyle/>
          <a:p>
            <a:pPr>
              <a:defRPr/>
            </a:pPr>
            <a:fld id="{A7B96499-146A-42EF-984C-0273DA1C01FB}" type="slidenum">
              <a:rPr lang="en-US"/>
              <a:pPr>
                <a:defRPr/>
              </a:pPr>
              <a:t>38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307967748"/>
              </p:ext>
            </p:extLst>
          </p:nvPr>
        </p:nvGraphicFramePr>
        <p:xfrm>
          <a:off x="-228600" y="1219201"/>
          <a:ext cx="9220200" cy="5573678"/>
        </p:xfrm>
        <a:graphic>
          <a:graphicData uri="http://schemas.openxmlformats.org/drawingml/2006/table">
            <a:tbl>
              <a:tblPr firstRow="1" bandRow="1">
                <a:tableStyleId>{5C22544A-7EE6-4342-B048-85BDC9FD1C3A}</a:tableStyleId>
              </a:tblPr>
              <a:tblGrid>
                <a:gridCol w="3182193"/>
                <a:gridCol w="2039867"/>
                <a:gridCol w="1630792"/>
                <a:gridCol w="2367348"/>
              </a:tblGrid>
              <a:tr h="526108">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Component </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Centre</a:t>
                      </a:r>
                      <a:r>
                        <a:rPr lang="en-US" sz="1500" baseline="0" dirty="0" smtClean="0">
                          <a:solidFill>
                            <a:schemeClr val="tx2">
                              <a:lumMod val="50000"/>
                            </a:schemeClr>
                          </a:solidFill>
                          <a:latin typeface="Bookman Old Style" pitchFamily="18" charset="0"/>
                          <a:ea typeface="Tahoma" pitchFamily="34" charset="0"/>
                          <a:cs typeface="Tahoma" pitchFamily="34" charset="0"/>
                        </a:rPr>
                        <a:t> Share</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State</a:t>
                      </a:r>
                      <a:r>
                        <a:rPr lang="en-US" sz="1500" baseline="0" dirty="0" smtClean="0">
                          <a:solidFill>
                            <a:schemeClr val="tx2">
                              <a:lumMod val="50000"/>
                            </a:schemeClr>
                          </a:solidFill>
                          <a:latin typeface="Bookman Old Style" pitchFamily="18" charset="0"/>
                          <a:ea typeface="Tahoma" pitchFamily="34" charset="0"/>
                          <a:cs typeface="Tahoma" pitchFamily="34" charset="0"/>
                        </a:rPr>
                        <a:t> Share</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ctr"/>
                      <a:r>
                        <a:rPr lang="en-US" sz="1500" dirty="0" smtClean="0">
                          <a:solidFill>
                            <a:schemeClr val="tx2">
                              <a:lumMod val="50000"/>
                            </a:schemeClr>
                          </a:solidFill>
                          <a:latin typeface="Bookman Old Style" pitchFamily="18" charset="0"/>
                          <a:ea typeface="Tahoma" pitchFamily="34" charset="0"/>
                          <a:cs typeface="Tahoma" pitchFamily="34" charset="0"/>
                        </a:rPr>
                        <a:t>Total requirement for 2019-20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r>
              <a:tr h="343152">
                <a:tc>
                  <a:txBody>
                    <a:bodyPr/>
                    <a:lstStyle/>
                    <a:p>
                      <a:r>
                        <a:rPr lang="en-US" sz="1500" b="1" dirty="0" smtClean="0">
                          <a:solidFill>
                            <a:schemeClr val="tx2">
                              <a:lumMod val="50000"/>
                            </a:schemeClr>
                          </a:solidFill>
                          <a:latin typeface="Bookman Old Style" pitchFamily="18" charset="0"/>
                          <a:ea typeface="Tahoma" pitchFamily="34" charset="0"/>
                          <a:cs typeface="Tahoma" pitchFamily="34" charset="0"/>
                        </a:rPr>
                        <a:t>Cost of Food grains</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5.04</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0.00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5.04</a:t>
                      </a:r>
                    </a:p>
                  </a:txBody>
                  <a:tcPr>
                    <a:solidFill>
                      <a:schemeClr val="accent3">
                        <a:lumMod val="40000"/>
                        <a:lumOff val="60000"/>
                      </a:schemeClr>
                    </a:solidFill>
                  </a:tcPr>
                </a:tc>
              </a:tr>
              <a:tr h="306896">
                <a:tc>
                  <a:txBody>
                    <a:bodyPr/>
                    <a:lstStyle/>
                    <a:p>
                      <a:r>
                        <a:rPr lang="en-US" sz="1500" b="1" dirty="0" smtClean="0">
                          <a:solidFill>
                            <a:schemeClr val="tx2">
                              <a:lumMod val="50000"/>
                            </a:schemeClr>
                          </a:solidFill>
                          <a:latin typeface="Bookman Old Style" pitchFamily="18" charset="0"/>
                          <a:ea typeface="Tahoma" pitchFamily="34" charset="0"/>
                          <a:cs typeface="Tahoma" pitchFamily="34" charset="0"/>
                        </a:rPr>
                        <a:t>Transportation Cost</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2.97</a:t>
                      </a: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0.00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2.97</a:t>
                      </a:r>
                    </a:p>
                  </a:txBody>
                  <a:tcPr>
                    <a:solidFill>
                      <a:schemeClr val="accent3">
                        <a:lumMod val="40000"/>
                        <a:lumOff val="60000"/>
                      </a:schemeClr>
                    </a:solidFill>
                  </a:tcPr>
                </a:tc>
              </a:tr>
              <a:tr h="308651">
                <a:tc>
                  <a:txBody>
                    <a:bodyPr/>
                    <a:lstStyle/>
                    <a:p>
                      <a:r>
                        <a:rPr lang="en-US" sz="1500" b="1" dirty="0" smtClean="0">
                          <a:solidFill>
                            <a:schemeClr val="tx2">
                              <a:lumMod val="50000"/>
                            </a:schemeClr>
                          </a:solidFill>
                          <a:latin typeface="Bookman Old Style" pitchFamily="18" charset="0"/>
                          <a:ea typeface="Tahoma" pitchFamily="34" charset="0"/>
                          <a:cs typeface="Tahoma" pitchFamily="34" charset="0"/>
                        </a:rPr>
                        <a:t>Cooking Cost</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51.60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34.40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86.00</a:t>
                      </a:r>
                    </a:p>
                  </a:txBody>
                  <a:tcPr>
                    <a:solidFill>
                      <a:schemeClr val="accent3">
                        <a:lumMod val="40000"/>
                        <a:lumOff val="60000"/>
                      </a:schemeClr>
                    </a:solidFill>
                  </a:tcPr>
                </a:tc>
              </a:tr>
              <a:tr h="862276">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Honorarium </a:t>
                      </a:r>
                      <a:r>
                        <a:rPr lang="en-US" sz="1500" baseline="0" dirty="0" smtClean="0">
                          <a:solidFill>
                            <a:schemeClr val="tx2">
                              <a:lumMod val="50000"/>
                            </a:schemeClr>
                          </a:solidFill>
                          <a:latin typeface="Bookman Old Style" pitchFamily="18" charset="0"/>
                          <a:ea typeface="Tahoma" pitchFamily="34" charset="0"/>
                          <a:cs typeface="Tahoma" pitchFamily="34" charset="0"/>
                        </a:rPr>
                        <a:t>Cook cum Helper @ </a:t>
                      </a:r>
                      <a:r>
                        <a:rPr lang="en-US" sz="1500" b="1" baseline="0" dirty="0" smtClean="0">
                          <a:solidFill>
                            <a:schemeClr val="tx2">
                              <a:lumMod val="50000"/>
                            </a:schemeClr>
                          </a:solidFill>
                          <a:latin typeface="Bookman Old Style" pitchFamily="18" charset="0"/>
                          <a:ea typeface="Tahoma" pitchFamily="34" charset="0"/>
                          <a:cs typeface="Tahoma" pitchFamily="34" charset="0"/>
                        </a:rPr>
                        <a:t>Rs. 3500 per month i.e. Rs.600/-CS &amp;Rs.2900/- SS</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11.19</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52.66</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63.85</a:t>
                      </a:r>
                    </a:p>
                  </a:txBody>
                  <a:tcPr>
                    <a:solidFill>
                      <a:schemeClr val="accent3">
                        <a:lumMod val="40000"/>
                        <a:lumOff val="60000"/>
                      </a:schemeClr>
                    </a:solidFill>
                  </a:tcPr>
                </a:tc>
              </a:tr>
              <a:tr h="306896">
                <a:tc>
                  <a:txBody>
                    <a:bodyPr/>
                    <a:lstStyle/>
                    <a:p>
                      <a:r>
                        <a:rPr lang="en-IN" sz="1500" b="1" dirty="0" smtClean="0">
                          <a:solidFill>
                            <a:schemeClr val="tx2">
                              <a:lumMod val="50000"/>
                            </a:schemeClr>
                          </a:solidFill>
                          <a:latin typeface="Bookman Old Style" pitchFamily="18" charset="0"/>
                          <a:ea typeface="Tahoma" pitchFamily="34" charset="0"/>
                          <a:cs typeface="Tahoma" pitchFamily="34" charset="0"/>
                        </a:rPr>
                        <a:t>Cooks Uniform</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2.00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2.00</a:t>
                      </a:r>
                    </a:p>
                  </a:txBody>
                  <a:tcPr>
                    <a:solidFill>
                      <a:schemeClr val="accent3">
                        <a:lumMod val="40000"/>
                        <a:lumOff val="60000"/>
                      </a:schemeClr>
                    </a:solidFill>
                  </a:tcPr>
                </a:tc>
              </a:tr>
              <a:tr h="306896">
                <a:tc>
                  <a:txBody>
                    <a:bodyPr/>
                    <a:lstStyle/>
                    <a:p>
                      <a:r>
                        <a:rPr lang="en-IN" sz="1500" b="1" dirty="0" smtClean="0">
                          <a:solidFill>
                            <a:schemeClr val="tx2">
                              <a:lumMod val="50000"/>
                            </a:schemeClr>
                          </a:solidFill>
                          <a:latin typeface="Bookman Old Style" pitchFamily="18" charset="0"/>
                          <a:ea typeface="Tahoma" pitchFamily="34" charset="0"/>
                          <a:cs typeface="Tahoma" pitchFamily="34" charset="0"/>
                        </a:rPr>
                        <a:t>Office Expenses</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0.05</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0.05</a:t>
                      </a:r>
                    </a:p>
                  </a:txBody>
                  <a:tcPr>
                    <a:solidFill>
                      <a:schemeClr val="accent3">
                        <a:lumMod val="40000"/>
                        <a:lumOff val="60000"/>
                      </a:schemeClr>
                    </a:solidFill>
                  </a:tcPr>
                </a:tc>
              </a:tr>
              <a:tr h="306896">
                <a:tc>
                  <a:txBody>
                    <a:bodyPr/>
                    <a:lstStyle/>
                    <a:p>
                      <a:r>
                        <a:rPr lang="en-US" sz="1500" b="1" dirty="0" smtClean="0">
                          <a:solidFill>
                            <a:schemeClr val="tx2">
                              <a:lumMod val="50000"/>
                            </a:schemeClr>
                          </a:solidFill>
                          <a:latin typeface="Bookman Old Style" pitchFamily="18" charset="0"/>
                          <a:ea typeface="Tahoma" pitchFamily="34" charset="0"/>
                          <a:cs typeface="Tahoma" pitchFamily="34" charset="0"/>
                        </a:rPr>
                        <a:t>MME</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1.91</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0.00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1.91</a:t>
                      </a:r>
                    </a:p>
                  </a:txBody>
                  <a:tcPr>
                    <a:solidFill>
                      <a:schemeClr val="accent3">
                        <a:lumMod val="40000"/>
                        <a:lumOff val="60000"/>
                      </a:schemeClr>
                    </a:solidFill>
                  </a:tcPr>
                </a:tc>
              </a:tr>
              <a:tr h="6843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500" b="1" dirty="0" smtClean="0">
                          <a:solidFill>
                            <a:schemeClr val="tx2">
                              <a:lumMod val="50000"/>
                            </a:schemeClr>
                          </a:solidFill>
                          <a:latin typeface="Bookman Old Style" pitchFamily="18" charset="0"/>
                          <a:ea typeface="Tahoma" pitchFamily="34" charset="0"/>
                          <a:cs typeface="Tahoma" pitchFamily="34" charset="0"/>
                        </a:rPr>
                        <a:t>Kitchen</a:t>
                      </a:r>
                      <a:r>
                        <a:rPr lang="en-IN" sz="1500" b="1" baseline="0" dirty="0" smtClean="0">
                          <a:solidFill>
                            <a:schemeClr val="tx2">
                              <a:lumMod val="50000"/>
                            </a:schemeClr>
                          </a:solidFill>
                          <a:latin typeface="Bookman Old Style" pitchFamily="18" charset="0"/>
                          <a:ea typeface="Tahoma" pitchFamily="34" charset="0"/>
                          <a:cs typeface="Tahoma" pitchFamily="34" charset="0"/>
                        </a:rPr>
                        <a:t> cum store repair(@ Rs10000/-)</a:t>
                      </a:r>
                      <a:endParaRPr lang="en-IN" sz="1500" b="1" dirty="0" smtClean="0">
                        <a:solidFill>
                          <a:schemeClr val="tx2">
                            <a:lumMod val="50000"/>
                          </a:schemeClr>
                        </a:solidFill>
                        <a:latin typeface="Bookman Old Style" pitchFamily="18" charset="0"/>
                        <a:ea typeface="Tahoma" pitchFamily="34" charset="0"/>
                        <a:cs typeface="Tahoma" pitchFamily="34" charset="0"/>
                      </a:endParaRPr>
                    </a:p>
                    <a:p>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0.0678</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0.0452</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0.113</a:t>
                      </a:r>
                    </a:p>
                  </a:txBody>
                  <a:tcPr>
                    <a:solidFill>
                      <a:schemeClr val="accent3">
                        <a:lumMod val="40000"/>
                        <a:lumOff val="60000"/>
                      </a:schemeClr>
                    </a:solidFill>
                  </a:tcPr>
                </a:tc>
              </a:tr>
              <a:tr h="344890">
                <a:tc>
                  <a:txBody>
                    <a:bodyPr/>
                    <a:lstStyle/>
                    <a:p>
                      <a:r>
                        <a:rPr lang="en-IN" sz="1500" b="1" dirty="0" smtClean="0">
                          <a:solidFill>
                            <a:schemeClr val="tx2">
                              <a:lumMod val="50000"/>
                            </a:schemeClr>
                          </a:solidFill>
                          <a:latin typeface="Bookman Old Style" pitchFamily="18" charset="0"/>
                          <a:ea typeface="Tahoma" pitchFamily="34" charset="0"/>
                          <a:cs typeface="Tahoma" pitchFamily="34" charset="0"/>
                        </a:rPr>
                        <a:t>Milk Provision </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0.00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54.00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54.00</a:t>
                      </a:r>
                    </a:p>
                  </a:txBody>
                  <a:tcPr>
                    <a:solidFill>
                      <a:schemeClr val="accent3">
                        <a:lumMod val="40000"/>
                        <a:lumOff val="60000"/>
                      </a:schemeClr>
                    </a:solidFill>
                  </a:tcPr>
                </a:tc>
              </a:tr>
              <a:tr h="7052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500" b="1" dirty="0" smtClean="0">
                          <a:solidFill>
                            <a:schemeClr val="tx2">
                              <a:lumMod val="50000"/>
                            </a:schemeClr>
                          </a:solidFill>
                          <a:latin typeface="Bookman Old Style" pitchFamily="18" charset="0"/>
                          <a:ea typeface="Tahoma" pitchFamily="34" charset="0"/>
                          <a:cs typeface="Tahoma" pitchFamily="34" charset="0"/>
                        </a:rPr>
                        <a:t>School</a:t>
                      </a:r>
                      <a:r>
                        <a:rPr lang="en-IN" sz="1500" b="1" baseline="0" dirty="0" smtClean="0">
                          <a:solidFill>
                            <a:schemeClr val="tx2">
                              <a:lumMod val="50000"/>
                            </a:schemeClr>
                          </a:solidFill>
                          <a:latin typeface="Bookman Old Style" pitchFamily="18" charset="0"/>
                          <a:ea typeface="Tahoma" pitchFamily="34" charset="0"/>
                          <a:cs typeface="Tahoma" pitchFamily="34" charset="0"/>
                        </a:rPr>
                        <a:t> Nutrition</a:t>
                      </a:r>
                      <a:r>
                        <a:rPr lang="en-IN" sz="1500" b="1" dirty="0" smtClean="0">
                          <a:solidFill>
                            <a:schemeClr val="tx2">
                              <a:lumMod val="50000"/>
                            </a:schemeClr>
                          </a:solidFill>
                          <a:latin typeface="Bookman Old Style" pitchFamily="18" charset="0"/>
                          <a:ea typeface="Tahoma" pitchFamily="34" charset="0"/>
                          <a:cs typeface="Tahoma" pitchFamily="34" charset="0"/>
                        </a:rPr>
                        <a:t> kitchen garden @ Rs</a:t>
                      </a:r>
                      <a:r>
                        <a:rPr lang="en-IN" sz="1500" b="1" baseline="0" dirty="0" smtClean="0">
                          <a:solidFill>
                            <a:schemeClr val="tx2">
                              <a:lumMod val="50000"/>
                            </a:schemeClr>
                          </a:solidFill>
                          <a:latin typeface="Bookman Old Style" pitchFamily="18" charset="0"/>
                          <a:ea typeface="Tahoma" pitchFamily="34" charset="0"/>
                          <a:cs typeface="Tahoma" pitchFamily="34" charset="0"/>
                        </a:rPr>
                        <a:t> </a:t>
                      </a:r>
                      <a:r>
                        <a:rPr lang="en-IN" sz="1500" b="1" dirty="0" smtClean="0">
                          <a:solidFill>
                            <a:schemeClr val="tx2">
                              <a:lumMod val="50000"/>
                            </a:schemeClr>
                          </a:solidFill>
                          <a:latin typeface="Bookman Old Style" pitchFamily="18" charset="0"/>
                          <a:ea typeface="Tahoma" pitchFamily="34" charset="0"/>
                          <a:cs typeface="Tahoma" pitchFamily="34" charset="0"/>
                        </a:rPr>
                        <a:t>5000/-</a:t>
                      </a:r>
                    </a:p>
                    <a:p>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1.27</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0.85</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2.12</a:t>
                      </a:r>
                    </a:p>
                  </a:txBody>
                  <a:tcPr>
                    <a:solidFill>
                      <a:schemeClr val="accent3">
                        <a:lumMod val="40000"/>
                        <a:lumOff val="60000"/>
                      </a:schemeClr>
                    </a:solidFill>
                  </a:tcPr>
                </a:tc>
              </a:tr>
              <a:tr h="306896">
                <a:tc>
                  <a:txBody>
                    <a:bodyPr/>
                    <a:lstStyle/>
                    <a:p>
                      <a:r>
                        <a:rPr lang="en-US" sz="1500" b="1" dirty="0" smtClean="0">
                          <a:solidFill>
                            <a:schemeClr val="tx2">
                              <a:lumMod val="50000"/>
                            </a:schemeClr>
                          </a:solidFill>
                          <a:latin typeface="Bookman Old Style" pitchFamily="18" charset="0"/>
                          <a:ea typeface="Tahoma" pitchFamily="34" charset="0"/>
                          <a:cs typeface="Tahoma" pitchFamily="34" charset="0"/>
                        </a:rPr>
                        <a:t>Total</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b="1" dirty="0" smtClean="0">
                          <a:solidFill>
                            <a:schemeClr val="tx2">
                              <a:lumMod val="50000"/>
                            </a:schemeClr>
                          </a:solidFill>
                          <a:latin typeface="Bookman Old Style" pitchFamily="18" charset="0"/>
                          <a:ea typeface="Tahoma" pitchFamily="34" charset="0"/>
                          <a:cs typeface="Tahoma" pitchFamily="34" charset="0"/>
                        </a:rPr>
                        <a:t>74.0478</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b="1" dirty="0" smtClean="0">
                          <a:solidFill>
                            <a:schemeClr val="tx2">
                              <a:lumMod val="50000"/>
                            </a:schemeClr>
                          </a:solidFill>
                          <a:latin typeface="Bookman Old Style" pitchFamily="18" charset="0"/>
                          <a:ea typeface="Tahoma" pitchFamily="34" charset="0"/>
                          <a:cs typeface="Tahoma" pitchFamily="34" charset="0"/>
                        </a:rPr>
                        <a:t>144.0052</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b="1" dirty="0" smtClean="0">
                          <a:solidFill>
                            <a:schemeClr val="tx2">
                              <a:lumMod val="50000"/>
                            </a:schemeClr>
                          </a:solidFill>
                          <a:latin typeface="Bookman Old Style" pitchFamily="18" charset="0"/>
                          <a:ea typeface="Tahoma" pitchFamily="34" charset="0"/>
                          <a:cs typeface="Tahoma" pitchFamily="34" charset="0"/>
                        </a:rPr>
                        <a:t>218.053</a:t>
                      </a:r>
                    </a:p>
                  </a:txBody>
                  <a:tcPr>
                    <a:solidFill>
                      <a:schemeClr val="accent3">
                        <a:lumMod val="40000"/>
                        <a:lumOff val="60000"/>
                      </a:schemeClr>
                    </a:solidFill>
                  </a:tcPr>
                </a:tc>
              </a:tr>
            </a:tbl>
          </a:graphicData>
        </a:graphic>
      </p:graphicFrame>
      <p:sp>
        <p:nvSpPr>
          <p:cNvPr id="34862" name="TextBox 5"/>
          <p:cNvSpPr txBox="1">
            <a:spLocks noChangeArrowheads="1"/>
          </p:cNvSpPr>
          <p:nvPr/>
        </p:nvSpPr>
        <p:spPr bwMode="auto">
          <a:xfrm>
            <a:off x="6248400" y="762000"/>
            <a:ext cx="2038376" cy="369332"/>
          </a:xfrm>
          <a:prstGeom prst="rect">
            <a:avLst/>
          </a:prstGeom>
          <a:noFill/>
          <a:ln w="9525">
            <a:noFill/>
            <a:miter lim="800000"/>
            <a:headEnd/>
            <a:tailEnd/>
          </a:ln>
        </p:spPr>
        <p:txBody>
          <a:bodyPr wrap="square">
            <a:spAutoFit/>
          </a:bodyPr>
          <a:lstStyle/>
          <a:p>
            <a:r>
              <a:rPr lang="en-US" b="1" dirty="0">
                <a:latin typeface="Constantia" pitchFamily="18" charset="0"/>
              </a:rPr>
              <a:t>     </a:t>
            </a:r>
            <a:r>
              <a:rPr lang="en-US" b="1" dirty="0" smtClean="0">
                <a:latin typeface="Constantia" pitchFamily="18" charset="0"/>
              </a:rPr>
              <a:t>          </a:t>
            </a:r>
            <a:r>
              <a:rPr lang="en-US" sz="1500" b="1" dirty="0" smtClean="0">
                <a:latin typeface="Lucida Bright" pitchFamily="18" charset="0"/>
              </a:rPr>
              <a:t>(</a:t>
            </a:r>
            <a:r>
              <a:rPr lang="en-US" sz="1500" b="1" dirty="0">
                <a:latin typeface="Lucida Bright" pitchFamily="18" charset="0"/>
              </a:rPr>
              <a:t>Rs. In </a:t>
            </a:r>
            <a:r>
              <a:rPr lang="en-US" sz="1500" b="1" dirty="0" smtClean="0">
                <a:latin typeface="Lucida Bright" pitchFamily="18" charset="0"/>
              </a:rPr>
              <a:t>Cr.)  </a:t>
            </a:r>
            <a:r>
              <a:rPr lang="en-US" b="1" dirty="0" smtClean="0">
                <a:latin typeface="Lucida Bright" pitchFamily="18" charset="0"/>
              </a:rPr>
              <a:t>    </a:t>
            </a:r>
            <a:endParaRPr lang="en-IN" b="1" dirty="0">
              <a:latin typeface="Lucida Bright" pitchFamily="18"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381000"/>
            <a:ext cx="8686800" cy="914400"/>
          </a:xfrm>
        </p:spPr>
        <p:txBody>
          <a:bodyPr>
            <a:noAutofit/>
          </a:bodyPr>
          <a:lstStyle/>
          <a:p>
            <a:pPr algn="ctr" fontAlgn="auto">
              <a:spcAft>
                <a:spcPts val="0"/>
              </a:spcAft>
              <a:defRPr/>
            </a:pPr>
            <a:r>
              <a:rPr lang="en-US" sz="2000" b="1" u="sng" dirty="0" smtClean="0">
                <a:solidFill>
                  <a:schemeClr val="accent4">
                    <a:lumMod val="60000"/>
                    <a:lumOff val="40000"/>
                  </a:schemeClr>
                </a:solidFill>
                <a:latin typeface="Bookman Old Style" pitchFamily="18" charset="0"/>
              </a:rPr>
              <a:t>Requirement of Budget for the Year 2019-20</a:t>
            </a:r>
            <a:br>
              <a:rPr lang="en-US" sz="2000" b="1" u="sng" dirty="0" smtClean="0">
                <a:solidFill>
                  <a:schemeClr val="accent4">
                    <a:lumMod val="60000"/>
                    <a:lumOff val="40000"/>
                  </a:schemeClr>
                </a:solidFill>
                <a:latin typeface="Bookman Old Style" pitchFamily="18" charset="0"/>
              </a:rPr>
            </a:br>
            <a:r>
              <a:rPr lang="en-US" sz="2000" b="1" u="sng" dirty="0" smtClean="0">
                <a:solidFill>
                  <a:schemeClr val="accent4">
                    <a:lumMod val="60000"/>
                    <a:lumOff val="40000"/>
                  </a:schemeClr>
                </a:solidFill>
                <a:latin typeface="Bookman Old Style" pitchFamily="18" charset="0"/>
              </a:rPr>
              <a:t> (Upper Primary Stage)</a:t>
            </a:r>
            <a:endParaRPr lang="en-IN" sz="2000" b="1" u="sng" dirty="0" smtClean="0">
              <a:solidFill>
                <a:schemeClr val="accent4">
                  <a:lumMod val="60000"/>
                  <a:lumOff val="40000"/>
                </a:schemeClr>
              </a:solidFill>
              <a:latin typeface="Bookman Old Style" pitchFamily="18" charset="0"/>
            </a:endParaRPr>
          </a:p>
        </p:txBody>
      </p:sp>
      <p:sp>
        <p:nvSpPr>
          <p:cNvPr id="5" name="Slide Number Placeholder 4"/>
          <p:cNvSpPr>
            <a:spLocks noGrp="1"/>
          </p:cNvSpPr>
          <p:nvPr>
            <p:ph type="sldNum" sz="quarter" idx="12"/>
          </p:nvPr>
        </p:nvSpPr>
        <p:spPr/>
        <p:txBody>
          <a:bodyPr/>
          <a:lstStyle/>
          <a:p>
            <a:pPr>
              <a:defRPr/>
            </a:pPr>
            <a:fld id="{16438B49-5600-451C-9F7E-77010AE459C1}" type="slidenum">
              <a:rPr lang="en-US"/>
              <a:pPr>
                <a:defRPr/>
              </a:pPr>
              <a:t>39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3035364776"/>
              </p:ext>
            </p:extLst>
          </p:nvPr>
        </p:nvGraphicFramePr>
        <p:xfrm>
          <a:off x="0" y="1641475"/>
          <a:ext cx="9144000" cy="5155309"/>
        </p:xfrm>
        <a:graphic>
          <a:graphicData uri="http://schemas.openxmlformats.org/drawingml/2006/table">
            <a:tbl>
              <a:tblPr firstRow="1" bandRow="1">
                <a:tableStyleId>{5C22544A-7EE6-4342-B048-85BDC9FD1C3A}</a:tableStyleId>
              </a:tblPr>
              <a:tblGrid>
                <a:gridCol w="2969845"/>
                <a:gridCol w="2227385"/>
                <a:gridCol w="1953847"/>
                <a:gridCol w="1992923"/>
              </a:tblGrid>
              <a:tr h="511082">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Component </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Centre</a:t>
                      </a:r>
                      <a:r>
                        <a:rPr lang="en-US" sz="1500" baseline="0" dirty="0" smtClean="0">
                          <a:solidFill>
                            <a:schemeClr val="tx2">
                              <a:lumMod val="50000"/>
                            </a:schemeClr>
                          </a:solidFill>
                          <a:latin typeface="Bookman Old Style" pitchFamily="18" charset="0"/>
                          <a:ea typeface="Tahoma" pitchFamily="34" charset="0"/>
                          <a:cs typeface="Tahoma" pitchFamily="34" charset="0"/>
                        </a:rPr>
                        <a:t> Share</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State</a:t>
                      </a:r>
                      <a:r>
                        <a:rPr lang="en-US" sz="1500" baseline="0" dirty="0" smtClean="0">
                          <a:solidFill>
                            <a:schemeClr val="tx2">
                              <a:lumMod val="50000"/>
                            </a:schemeClr>
                          </a:solidFill>
                          <a:latin typeface="Bookman Old Style" pitchFamily="18" charset="0"/>
                          <a:ea typeface="Tahoma" pitchFamily="34" charset="0"/>
                          <a:cs typeface="Tahoma" pitchFamily="34" charset="0"/>
                        </a:rPr>
                        <a:t> Share</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Total requirement for 2019-20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r>
              <a:tr h="438070">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Cost of Food grains</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5.19</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0.00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5.19</a:t>
                      </a:r>
                    </a:p>
                  </a:txBody>
                  <a:tcPr>
                    <a:solidFill>
                      <a:schemeClr val="accent3">
                        <a:lumMod val="40000"/>
                        <a:lumOff val="60000"/>
                      </a:schemeClr>
                    </a:solidFill>
                  </a:tcPr>
                </a:tc>
              </a:tr>
              <a:tr h="435055">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Transportation Cost</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latin typeface="Bookman Old Style" pitchFamily="18" charset="0"/>
                        </a:rPr>
                        <a:t>3.05</a:t>
                      </a:r>
                      <a:endParaRPr lang="en-IN" sz="1500" dirty="0">
                        <a:latin typeface="Bookman Old Style" pitchFamily="18"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0.00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3.05</a:t>
                      </a:r>
                    </a:p>
                  </a:txBody>
                  <a:tcPr>
                    <a:solidFill>
                      <a:schemeClr val="accent3">
                        <a:lumMod val="40000"/>
                        <a:lumOff val="60000"/>
                      </a:schemeClr>
                    </a:solidFill>
                  </a:tcPr>
                </a:tc>
              </a:tr>
              <a:tr h="350456">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Cooking Cost</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53.04</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35.31</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88.35</a:t>
                      </a:r>
                    </a:p>
                  </a:txBody>
                  <a:tcPr>
                    <a:solidFill>
                      <a:schemeClr val="accent3">
                        <a:lumMod val="40000"/>
                        <a:lumOff val="60000"/>
                      </a:schemeClr>
                    </a:solidFill>
                  </a:tcPr>
                </a:tc>
              </a:tr>
              <a:tr h="876141">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Honorarium </a:t>
                      </a:r>
                      <a:r>
                        <a:rPr lang="en-US" sz="1500" baseline="0" dirty="0" smtClean="0">
                          <a:solidFill>
                            <a:schemeClr val="tx2">
                              <a:lumMod val="50000"/>
                            </a:schemeClr>
                          </a:solidFill>
                          <a:latin typeface="Bookman Old Style" pitchFamily="18" charset="0"/>
                          <a:ea typeface="Tahoma" pitchFamily="34" charset="0"/>
                          <a:cs typeface="Tahoma" pitchFamily="34" charset="0"/>
                        </a:rPr>
                        <a:t>Cook cum Helper @ </a:t>
                      </a:r>
                      <a:r>
                        <a:rPr lang="en-US" sz="1500" b="1" baseline="0" dirty="0" smtClean="0">
                          <a:solidFill>
                            <a:schemeClr val="tx2">
                              <a:lumMod val="50000"/>
                            </a:schemeClr>
                          </a:solidFill>
                          <a:latin typeface="Bookman Old Style" pitchFamily="18" charset="0"/>
                          <a:ea typeface="Tahoma" pitchFamily="34" charset="0"/>
                          <a:cs typeface="Tahoma" pitchFamily="34" charset="0"/>
                        </a:rPr>
                        <a:t>Rs. 2500 per month i.e. Rs.600/-CS &amp;Rs.1900/- SS</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7.06</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33.84</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40.90</a:t>
                      </a:r>
                    </a:p>
                  </a:txBody>
                  <a:tcPr>
                    <a:solidFill>
                      <a:schemeClr val="accent3">
                        <a:lumMod val="40000"/>
                        <a:lumOff val="60000"/>
                      </a:schemeClr>
                    </a:solidFill>
                  </a:tcPr>
                </a:tc>
              </a:tr>
              <a:tr h="350456">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MME</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1.85</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0.00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1.85</a:t>
                      </a:r>
                    </a:p>
                  </a:txBody>
                  <a:tcPr>
                    <a:solidFill>
                      <a:schemeClr val="accent3">
                        <a:lumMod val="40000"/>
                        <a:lumOff val="60000"/>
                      </a:schemeClr>
                    </a:solidFill>
                  </a:tcPr>
                </a:tc>
              </a:tr>
              <a:tr h="350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500" b="1" dirty="0" smtClean="0">
                          <a:solidFill>
                            <a:schemeClr val="tx2">
                              <a:lumMod val="50000"/>
                            </a:schemeClr>
                          </a:solidFill>
                          <a:latin typeface="Bookman Old Style" pitchFamily="18" charset="0"/>
                          <a:ea typeface="Tahoma" pitchFamily="34" charset="0"/>
                          <a:cs typeface="Tahoma" pitchFamily="34" charset="0"/>
                        </a:rPr>
                        <a:t>Kitchen</a:t>
                      </a:r>
                      <a:r>
                        <a:rPr lang="en-IN" sz="1500" b="1" baseline="0" dirty="0" smtClean="0">
                          <a:solidFill>
                            <a:schemeClr val="tx2">
                              <a:lumMod val="50000"/>
                            </a:schemeClr>
                          </a:solidFill>
                          <a:latin typeface="Bookman Old Style" pitchFamily="18" charset="0"/>
                          <a:ea typeface="Tahoma" pitchFamily="34" charset="0"/>
                          <a:cs typeface="Tahoma" pitchFamily="34" charset="0"/>
                        </a:rPr>
                        <a:t> cum store repair(@ Rs10000/-)</a:t>
                      </a:r>
                      <a:endParaRPr lang="en-IN" sz="1500" b="1" dirty="0" smtClean="0">
                        <a:solidFill>
                          <a:schemeClr val="tx2">
                            <a:lumMod val="50000"/>
                          </a:schemeClr>
                        </a:solidFill>
                        <a:latin typeface="Bookman Old Style" pitchFamily="18" charset="0"/>
                        <a:ea typeface="Tahoma" pitchFamily="34" charset="0"/>
                        <a:cs typeface="Tahoma" pitchFamily="34" charset="0"/>
                      </a:endParaRPr>
                    </a:p>
                    <a:p>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.0678</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0.0452</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0.113</a:t>
                      </a:r>
                    </a:p>
                  </a:txBody>
                  <a:tcPr>
                    <a:solidFill>
                      <a:schemeClr val="accent3">
                        <a:lumMod val="40000"/>
                        <a:lumOff val="60000"/>
                      </a:schemeClr>
                    </a:solidFill>
                  </a:tcPr>
                </a:tc>
              </a:tr>
              <a:tr h="350456">
                <a:tc>
                  <a:txBody>
                    <a:bodyPr/>
                    <a:lstStyle/>
                    <a:p>
                      <a:r>
                        <a:rPr lang="en-IN" sz="1500" b="1" dirty="0" smtClean="0">
                          <a:solidFill>
                            <a:schemeClr val="tx2">
                              <a:lumMod val="50000"/>
                            </a:schemeClr>
                          </a:solidFill>
                          <a:latin typeface="Bookman Old Style" pitchFamily="18" charset="0"/>
                          <a:ea typeface="Tahoma" pitchFamily="34" charset="0"/>
                          <a:cs typeface="Tahoma" pitchFamily="34" charset="0"/>
                        </a:rPr>
                        <a:t>Milk Provision</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b="0" dirty="0" smtClean="0">
                          <a:solidFill>
                            <a:schemeClr val="tx2">
                              <a:lumMod val="50000"/>
                            </a:schemeClr>
                          </a:solidFill>
                          <a:latin typeface="Bookman Old Style" pitchFamily="18" charset="0"/>
                          <a:ea typeface="Tahoma" pitchFamily="34" charset="0"/>
                          <a:cs typeface="Tahoma" pitchFamily="34" charset="0"/>
                        </a:rPr>
                        <a:t>0.00</a:t>
                      </a:r>
                      <a:endParaRPr lang="en-IN" sz="1500" b="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b="0" dirty="0" smtClean="0">
                          <a:solidFill>
                            <a:schemeClr val="tx2">
                              <a:lumMod val="50000"/>
                            </a:schemeClr>
                          </a:solidFill>
                          <a:latin typeface="Bookman Old Style" pitchFamily="18" charset="0"/>
                          <a:ea typeface="Tahoma" pitchFamily="34" charset="0"/>
                          <a:cs typeface="Tahoma" pitchFamily="34" charset="0"/>
                        </a:rPr>
                        <a:t>35.28</a:t>
                      </a:r>
                      <a:endParaRPr lang="en-IN" sz="1500" b="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b="0" dirty="0" smtClean="0">
                          <a:solidFill>
                            <a:schemeClr val="tx2">
                              <a:lumMod val="50000"/>
                            </a:schemeClr>
                          </a:solidFill>
                          <a:latin typeface="Bookman Old Style" pitchFamily="18" charset="0"/>
                          <a:ea typeface="Tahoma" pitchFamily="34" charset="0"/>
                          <a:cs typeface="Tahoma" pitchFamily="34" charset="0"/>
                        </a:rPr>
                        <a:t>35.28</a:t>
                      </a:r>
                    </a:p>
                  </a:txBody>
                  <a:tcPr>
                    <a:solidFill>
                      <a:schemeClr val="accent3">
                        <a:lumMod val="40000"/>
                        <a:lumOff val="60000"/>
                      </a:schemeClr>
                    </a:solidFill>
                  </a:tcPr>
                </a:tc>
              </a:tr>
              <a:tr h="350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500" b="1" dirty="0" smtClean="0">
                          <a:solidFill>
                            <a:schemeClr val="tx2">
                              <a:lumMod val="50000"/>
                            </a:schemeClr>
                          </a:solidFill>
                          <a:latin typeface="Bookman Old Style" pitchFamily="18" charset="0"/>
                          <a:ea typeface="Tahoma" pitchFamily="34" charset="0"/>
                          <a:cs typeface="Tahoma" pitchFamily="34" charset="0"/>
                        </a:rPr>
                        <a:t>School</a:t>
                      </a:r>
                      <a:r>
                        <a:rPr lang="en-IN" sz="1500" b="1" baseline="0" dirty="0" smtClean="0">
                          <a:solidFill>
                            <a:schemeClr val="tx2">
                              <a:lumMod val="50000"/>
                            </a:schemeClr>
                          </a:solidFill>
                          <a:latin typeface="Bookman Old Style" pitchFamily="18" charset="0"/>
                          <a:ea typeface="Tahoma" pitchFamily="34" charset="0"/>
                          <a:cs typeface="Tahoma" pitchFamily="34" charset="0"/>
                        </a:rPr>
                        <a:t> Nutrition</a:t>
                      </a:r>
                      <a:r>
                        <a:rPr lang="en-IN" sz="1500" b="1" dirty="0" smtClean="0">
                          <a:solidFill>
                            <a:schemeClr val="tx2">
                              <a:lumMod val="50000"/>
                            </a:schemeClr>
                          </a:solidFill>
                          <a:latin typeface="Bookman Old Style" pitchFamily="18" charset="0"/>
                          <a:ea typeface="Tahoma" pitchFamily="34" charset="0"/>
                          <a:cs typeface="Tahoma" pitchFamily="34" charset="0"/>
                        </a:rPr>
                        <a:t> kitchen garden @ Rs</a:t>
                      </a:r>
                      <a:r>
                        <a:rPr lang="en-IN" sz="1500" b="1" baseline="0" dirty="0" smtClean="0">
                          <a:solidFill>
                            <a:schemeClr val="tx2">
                              <a:lumMod val="50000"/>
                            </a:schemeClr>
                          </a:solidFill>
                          <a:latin typeface="Bookman Old Style" pitchFamily="18" charset="0"/>
                          <a:ea typeface="Tahoma" pitchFamily="34" charset="0"/>
                          <a:cs typeface="Tahoma" pitchFamily="34" charset="0"/>
                        </a:rPr>
                        <a:t> </a:t>
                      </a:r>
                      <a:r>
                        <a:rPr lang="en-IN" sz="1500" b="1" dirty="0" smtClean="0">
                          <a:solidFill>
                            <a:schemeClr val="tx2">
                              <a:lumMod val="50000"/>
                            </a:schemeClr>
                          </a:solidFill>
                          <a:latin typeface="Bookman Old Style" pitchFamily="18" charset="0"/>
                          <a:ea typeface="Tahoma" pitchFamily="34" charset="0"/>
                          <a:cs typeface="Tahoma" pitchFamily="34" charset="0"/>
                        </a:rPr>
                        <a:t>5000/-</a:t>
                      </a: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1.27</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0.85</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2.12</a:t>
                      </a:r>
                    </a:p>
                  </a:txBody>
                  <a:tcPr>
                    <a:solidFill>
                      <a:schemeClr val="accent3">
                        <a:lumMod val="40000"/>
                        <a:lumOff val="60000"/>
                      </a:schemeClr>
                    </a:solidFill>
                  </a:tcPr>
                </a:tc>
              </a:tr>
              <a:tr h="350456">
                <a:tc>
                  <a:txBody>
                    <a:bodyPr/>
                    <a:lstStyle/>
                    <a:p>
                      <a:r>
                        <a:rPr lang="en-US" sz="1500" b="1" dirty="0" smtClean="0">
                          <a:solidFill>
                            <a:schemeClr val="tx2">
                              <a:lumMod val="50000"/>
                            </a:schemeClr>
                          </a:solidFill>
                          <a:latin typeface="Bookman Old Style" pitchFamily="18" charset="0"/>
                          <a:ea typeface="Tahoma" pitchFamily="34" charset="0"/>
                          <a:cs typeface="Tahoma" pitchFamily="34" charset="0"/>
                        </a:rPr>
                        <a:t>Total</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b="1" dirty="0" smtClean="0">
                          <a:solidFill>
                            <a:schemeClr val="tx2">
                              <a:lumMod val="50000"/>
                            </a:schemeClr>
                          </a:solidFill>
                          <a:latin typeface="Bookman Old Style" pitchFamily="18" charset="0"/>
                          <a:ea typeface="Tahoma" pitchFamily="34" charset="0"/>
                          <a:cs typeface="Tahoma" pitchFamily="34" charset="0"/>
                        </a:rPr>
                        <a:t>71.5278</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b="1" dirty="0" smtClean="0">
                          <a:solidFill>
                            <a:schemeClr val="tx2">
                              <a:lumMod val="50000"/>
                            </a:schemeClr>
                          </a:solidFill>
                          <a:latin typeface="Bookman Old Style" pitchFamily="18" charset="0"/>
                          <a:ea typeface="Tahoma" pitchFamily="34" charset="0"/>
                          <a:cs typeface="Tahoma" pitchFamily="34" charset="0"/>
                        </a:rPr>
                        <a:t>105.3252</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b="1" dirty="0" smtClean="0">
                          <a:solidFill>
                            <a:schemeClr val="tx2">
                              <a:lumMod val="50000"/>
                            </a:schemeClr>
                          </a:solidFill>
                          <a:latin typeface="Bookman Old Style" pitchFamily="18" charset="0"/>
                          <a:ea typeface="Tahoma" pitchFamily="34" charset="0"/>
                          <a:cs typeface="Tahoma" pitchFamily="34" charset="0"/>
                        </a:rPr>
                        <a:t>176.853</a:t>
                      </a:r>
                    </a:p>
                  </a:txBody>
                  <a:tcPr>
                    <a:solidFill>
                      <a:schemeClr val="accent3">
                        <a:lumMod val="40000"/>
                        <a:lumOff val="60000"/>
                      </a:schemeClr>
                    </a:solidFill>
                  </a:tcPr>
                </a:tc>
              </a:tr>
            </a:tbl>
          </a:graphicData>
        </a:graphic>
      </p:graphicFrame>
      <p:sp>
        <p:nvSpPr>
          <p:cNvPr id="35887" name="TextBox 8"/>
          <p:cNvSpPr txBox="1">
            <a:spLocks noChangeArrowheads="1"/>
          </p:cNvSpPr>
          <p:nvPr/>
        </p:nvSpPr>
        <p:spPr bwMode="auto">
          <a:xfrm>
            <a:off x="6705600" y="1357298"/>
            <a:ext cx="2438400" cy="646331"/>
          </a:xfrm>
          <a:prstGeom prst="rect">
            <a:avLst/>
          </a:prstGeom>
          <a:noFill/>
          <a:ln w="9525">
            <a:noFill/>
            <a:miter lim="800000"/>
            <a:headEnd/>
            <a:tailEnd/>
          </a:ln>
        </p:spPr>
        <p:txBody>
          <a:bodyPr wrap="square">
            <a:spAutoFit/>
          </a:bodyPr>
          <a:lstStyle/>
          <a:p>
            <a:r>
              <a:rPr lang="en-US" b="1" dirty="0" smtClean="0">
                <a:latin typeface="Lucida Bright" pitchFamily="18" charset="0"/>
              </a:rPr>
              <a:t>          (Rs. in Cr.)</a:t>
            </a:r>
            <a:endParaRPr lang="en-US" b="1" dirty="0">
              <a:latin typeface="Lucida Bright" pitchFamily="18" charset="0"/>
            </a:endParaRPr>
          </a:p>
          <a:p>
            <a:endParaRPr lang="en-IN"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712" y="404664"/>
            <a:ext cx="8781288" cy="476672"/>
          </a:xfrm>
        </p:spPr>
        <p:txBody>
          <a:bodyPr>
            <a:normAutofit fontScale="90000"/>
          </a:bodyPr>
          <a:lstStyle/>
          <a:p>
            <a:pPr algn="ctr"/>
            <a:r>
              <a:rPr lang="en-US" sz="2200" b="1" dirty="0" smtClean="0">
                <a:solidFill>
                  <a:schemeClr val="accent4">
                    <a:lumMod val="60000"/>
                    <a:lumOff val="40000"/>
                  </a:schemeClr>
                </a:solidFill>
                <a:latin typeface="Bookman Old Style" pitchFamily="18" charset="0"/>
              </a:rPr>
              <a:t>MANAGEMENT STRUCTURE</a:t>
            </a:r>
            <a:r>
              <a:rPr lang="en-US" dirty="0" smtClean="0"/>
              <a:t/>
            </a:r>
            <a:br>
              <a:rPr lang="en-US" dirty="0" smtClean="0"/>
            </a:br>
            <a:endParaRPr lang="en-IN" dirty="0"/>
          </a:p>
        </p:txBody>
      </p:sp>
      <p:sp>
        <p:nvSpPr>
          <p:cNvPr id="3" name="Content Placeholder 2"/>
          <p:cNvSpPr>
            <a:spLocks noGrp="1"/>
          </p:cNvSpPr>
          <p:nvPr>
            <p:ph idx="1"/>
          </p:nvPr>
        </p:nvSpPr>
        <p:spPr>
          <a:xfrm>
            <a:off x="381000" y="990600"/>
            <a:ext cx="8552688" cy="5257800"/>
          </a:xfrm>
        </p:spPr>
        <p:txBody>
          <a:bodyPr>
            <a:normAutofit lnSpcReduction="10000"/>
          </a:bodyPr>
          <a:lstStyle/>
          <a:p>
            <a:pPr algn="ctr">
              <a:buNone/>
            </a:pPr>
            <a:r>
              <a:rPr lang="en-IN" sz="2000" dirty="0" smtClean="0">
                <a:latin typeface="Bookman Old Style" pitchFamily="18" charset="0"/>
              </a:rPr>
              <a:t>Additional Chief Secretary School Education </a:t>
            </a:r>
          </a:p>
          <a:p>
            <a:pPr>
              <a:buNone/>
            </a:pPr>
            <a:r>
              <a:rPr lang="en-IN" dirty="0" smtClean="0">
                <a:latin typeface="Bookman Old Style" pitchFamily="18" charset="0"/>
              </a:rPr>
              <a:t>			</a:t>
            </a:r>
          </a:p>
          <a:p>
            <a:pPr algn="ctr">
              <a:buNone/>
            </a:pPr>
            <a:r>
              <a:rPr lang="en-IN" sz="2000" dirty="0" smtClean="0">
                <a:latin typeface="Bookman Old Style" pitchFamily="18" charset="0"/>
              </a:rPr>
              <a:t>   Director Elementary Education</a:t>
            </a:r>
          </a:p>
          <a:p>
            <a:pPr>
              <a:buNone/>
            </a:pPr>
            <a:r>
              <a:rPr lang="en-IN" sz="2000" dirty="0" smtClean="0">
                <a:latin typeface="Bookman Old Style" pitchFamily="18" charset="0"/>
              </a:rPr>
              <a:t> </a:t>
            </a:r>
          </a:p>
          <a:p>
            <a:pPr>
              <a:buNone/>
            </a:pPr>
            <a:r>
              <a:rPr lang="en-IN" sz="2000" dirty="0" smtClean="0">
                <a:latin typeface="Bookman Old Style" pitchFamily="18" charset="0"/>
              </a:rPr>
              <a:t>                	   Additional Director Mid Day Meal</a:t>
            </a:r>
          </a:p>
          <a:p>
            <a:pPr>
              <a:buNone/>
            </a:pPr>
            <a:endParaRPr lang="en-IN" dirty="0" smtClean="0">
              <a:latin typeface="Bookman Old Style" pitchFamily="18" charset="0"/>
            </a:endParaRPr>
          </a:p>
          <a:p>
            <a:pPr>
              <a:buNone/>
            </a:pPr>
            <a:r>
              <a:rPr lang="en-IN" dirty="0" smtClean="0">
                <a:latin typeface="Bookman Old Style" pitchFamily="18" charset="0"/>
              </a:rPr>
              <a:t>           	</a:t>
            </a:r>
            <a:r>
              <a:rPr lang="en-IN" sz="2000" dirty="0" smtClean="0">
                <a:latin typeface="Bookman Old Style" pitchFamily="18" charset="0"/>
              </a:rPr>
              <a:t>District Elementary Education Officer</a:t>
            </a:r>
          </a:p>
          <a:p>
            <a:pPr>
              <a:buNone/>
            </a:pPr>
            <a:r>
              <a:rPr lang="en-IN" dirty="0" smtClean="0">
                <a:latin typeface="Bookman Old Style" pitchFamily="18" charset="0"/>
              </a:rPr>
              <a:t>		</a:t>
            </a:r>
          </a:p>
          <a:p>
            <a:pPr>
              <a:buNone/>
            </a:pPr>
            <a:r>
              <a:rPr lang="en-IN" sz="2000" dirty="0" smtClean="0">
                <a:latin typeface="Bookman Old Style" pitchFamily="18" charset="0"/>
              </a:rPr>
              <a:t>             	Block Elementary Education Officer</a:t>
            </a:r>
          </a:p>
          <a:p>
            <a:pPr>
              <a:buNone/>
            </a:pPr>
            <a:r>
              <a:rPr lang="en-IN" dirty="0" smtClean="0">
                <a:latin typeface="Bookman Old Style" pitchFamily="18" charset="0"/>
              </a:rPr>
              <a:t> </a:t>
            </a:r>
          </a:p>
          <a:p>
            <a:pPr>
              <a:buNone/>
            </a:pPr>
            <a:r>
              <a:rPr lang="en-IN" dirty="0" smtClean="0">
                <a:latin typeface="Bookman Old Style" pitchFamily="18" charset="0"/>
              </a:rPr>
              <a:t>    		</a:t>
            </a:r>
            <a:r>
              <a:rPr lang="en-IN" sz="2000" dirty="0" smtClean="0">
                <a:latin typeface="Bookman Old Style" pitchFamily="18" charset="0"/>
              </a:rPr>
              <a:t>              	  School</a:t>
            </a:r>
          </a:p>
          <a:p>
            <a:endParaRPr lang="en-IN" dirty="0">
              <a:latin typeface="Lucida Bright" pitchFamily="18" charset="0"/>
            </a:endParaRPr>
          </a:p>
        </p:txBody>
      </p:sp>
      <p:sp>
        <p:nvSpPr>
          <p:cNvPr id="4" name="Slide Number Placeholder 3"/>
          <p:cNvSpPr>
            <a:spLocks noGrp="1"/>
          </p:cNvSpPr>
          <p:nvPr>
            <p:ph type="sldNum" sz="quarter" idx="12"/>
          </p:nvPr>
        </p:nvSpPr>
        <p:spPr/>
        <p:txBody>
          <a:bodyPr/>
          <a:lstStyle/>
          <a:p>
            <a:pPr>
              <a:defRPr/>
            </a:pPr>
            <a:fld id="{1D3D73B6-85B6-4B74-B05A-59AA96DD6C95}" type="slidenum">
              <a:rPr lang="en-US" smtClean="0"/>
              <a:pPr>
                <a:defRPr/>
              </a:pPr>
              <a:t>4</a:t>
            </a:fld>
            <a:endParaRPr lang="en-US" dirty="0"/>
          </a:p>
        </p:txBody>
      </p:sp>
      <p:sp>
        <p:nvSpPr>
          <p:cNvPr id="5" name="Down Arrow 4"/>
          <p:cNvSpPr/>
          <p:nvPr/>
        </p:nvSpPr>
        <p:spPr>
          <a:xfrm>
            <a:off x="4499992" y="1412776"/>
            <a:ext cx="457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4499992" y="2204864"/>
            <a:ext cx="457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own Arrow 6"/>
          <p:cNvSpPr/>
          <p:nvPr/>
        </p:nvSpPr>
        <p:spPr>
          <a:xfrm>
            <a:off x="4427984" y="3861048"/>
            <a:ext cx="457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wn Arrow 7"/>
          <p:cNvSpPr/>
          <p:nvPr/>
        </p:nvSpPr>
        <p:spPr>
          <a:xfrm>
            <a:off x="4427984" y="2996952"/>
            <a:ext cx="457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Down Arrow 8"/>
          <p:cNvSpPr/>
          <p:nvPr/>
        </p:nvSpPr>
        <p:spPr>
          <a:xfrm>
            <a:off x="4428933" y="5013176"/>
            <a:ext cx="457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Autofit/>
          </a:bodyPr>
          <a:lstStyle/>
          <a:p>
            <a:pPr algn="ctr" fontAlgn="auto">
              <a:spcAft>
                <a:spcPts val="0"/>
              </a:spcAft>
              <a:defRPr/>
            </a:pPr>
            <a:r>
              <a:rPr lang="en-US" sz="2000" b="1" u="sng" dirty="0" smtClean="0">
                <a:solidFill>
                  <a:schemeClr val="accent4">
                    <a:lumMod val="60000"/>
                    <a:lumOff val="40000"/>
                  </a:schemeClr>
                </a:solidFill>
                <a:latin typeface="Bookman Old Style" pitchFamily="18" charset="0"/>
              </a:rPr>
              <a:t>Requirement of Budget for the Year 2019-20 for (National Child Labour Project Schools(NCLP) </a:t>
            </a:r>
            <a:endParaRPr lang="en-IN" sz="2000" b="1" u="sng" dirty="0">
              <a:solidFill>
                <a:schemeClr val="accent4">
                  <a:lumMod val="60000"/>
                  <a:lumOff val="40000"/>
                </a:schemeClr>
              </a:solidFill>
              <a:latin typeface="Bookman Old Style" pitchFamily="18" charset="0"/>
            </a:endParaRPr>
          </a:p>
        </p:txBody>
      </p:sp>
      <p:sp>
        <p:nvSpPr>
          <p:cNvPr id="6" name="Slide Number Placeholder 5"/>
          <p:cNvSpPr>
            <a:spLocks noGrp="1"/>
          </p:cNvSpPr>
          <p:nvPr>
            <p:ph type="sldNum" sz="quarter" idx="12"/>
          </p:nvPr>
        </p:nvSpPr>
        <p:spPr/>
        <p:txBody>
          <a:bodyPr/>
          <a:lstStyle/>
          <a:p>
            <a:pPr>
              <a:defRPr/>
            </a:pPr>
            <a:fld id="{A59747DE-1305-4D93-AEDB-DB0E33873B13}" type="slidenum">
              <a:rPr lang="en-US"/>
              <a:pPr>
                <a:defRPr/>
              </a:pPr>
              <a:t>40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865376705"/>
              </p:ext>
            </p:extLst>
          </p:nvPr>
        </p:nvGraphicFramePr>
        <p:xfrm>
          <a:off x="228600" y="1928801"/>
          <a:ext cx="8610600" cy="3400913"/>
        </p:xfrm>
        <a:graphic>
          <a:graphicData uri="http://schemas.openxmlformats.org/drawingml/2006/table">
            <a:tbl>
              <a:tblPr firstRow="1" bandRow="1">
                <a:tableStyleId>{5C22544A-7EE6-4342-B048-85BDC9FD1C3A}</a:tableStyleId>
              </a:tblPr>
              <a:tblGrid>
                <a:gridCol w="2590800"/>
                <a:gridCol w="1828800"/>
                <a:gridCol w="2138378"/>
                <a:gridCol w="2052622"/>
              </a:tblGrid>
              <a:tr h="1021075">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Component </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Centre</a:t>
                      </a:r>
                      <a:r>
                        <a:rPr lang="en-US" sz="1500" baseline="0" dirty="0" smtClean="0">
                          <a:solidFill>
                            <a:schemeClr val="tx2">
                              <a:lumMod val="50000"/>
                            </a:schemeClr>
                          </a:solidFill>
                          <a:latin typeface="Bookman Old Style" pitchFamily="18" charset="0"/>
                          <a:ea typeface="Tahoma" pitchFamily="34" charset="0"/>
                          <a:cs typeface="Tahoma" pitchFamily="34" charset="0"/>
                        </a:rPr>
                        <a:t> Share</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State</a:t>
                      </a:r>
                      <a:r>
                        <a:rPr lang="en-US" sz="1500" baseline="0" dirty="0" smtClean="0">
                          <a:solidFill>
                            <a:schemeClr val="tx2">
                              <a:lumMod val="50000"/>
                            </a:schemeClr>
                          </a:solidFill>
                          <a:latin typeface="Bookman Old Style" pitchFamily="18" charset="0"/>
                          <a:ea typeface="Tahoma" pitchFamily="34" charset="0"/>
                          <a:cs typeface="Tahoma" pitchFamily="34" charset="0"/>
                        </a:rPr>
                        <a:t> Share</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tx2">
                              <a:lumMod val="50000"/>
                            </a:schemeClr>
                          </a:solidFill>
                          <a:latin typeface="Bookman Old Style" pitchFamily="18" charset="0"/>
                          <a:ea typeface="Tahoma" pitchFamily="34" charset="0"/>
                          <a:cs typeface="Tahoma" pitchFamily="34" charset="0"/>
                        </a:rPr>
                        <a:t>Total requirement for 2019-20</a:t>
                      </a:r>
                      <a:endParaRPr lang="en-IN" sz="1500" dirty="0" smtClean="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r>
              <a:tr h="335108">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Cost of Food grains</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0.03</a:t>
                      </a:r>
                    </a:p>
                    <a:p>
                      <a:pPr algn="l"/>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0.00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0.03</a:t>
                      </a:r>
                    </a:p>
                  </a:txBody>
                  <a:tcPr>
                    <a:solidFill>
                      <a:schemeClr val="accent3">
                        <a:lumMod val="40000"/>
                        <a:lumOff val="60000"/>
                      </a:schemeClr>
                    </a:solidFill>
                  </a:tcPr>
                </a:tc>
              </a:tr>
              <a:tr h="391038">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Transportation Cost</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latin typeface="Bookman Old Style" pitchFamily="18" charset="0"/>
                        </a:rPr>
                        <a:t>0.01</a:t>
                      </a:r>
                      <a:endParaRPr lang="en-IN" sz="1500" dirty="0">
                        <a:latin typeface="Bookman Old Style" pitchFamily="18"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0.00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0.01</a:t>
                      </a:r>
                    </a:p>
                  </a:txBody>
                  <a:tcPr>
                    <a:solidFill>
                      <a:schemeClr val="accent3">
                        <a:lumMod val="40000"/>
                        <a:lumOff val="60000"/>
                      </a:schemeClr>
                    </a:solidFill>
                  </a:tcPr>
                </a:tc>
              </a:tr>
              <a:tr h="360040">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Cooking Cost</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0.27</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0.20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0.47</a:t>
                      </a:r>
                    </a:p>
                  </a:txBody>
                  <a:tcPr>
                    <a:solidFill>
                      <a:schemeClr val="accent3">
                        <a:lumMod val="40000"/>
                        <a:lumOff val="60000"/>
                      </a:schemeClr>
                    </a:solidFill>
                  </a:tcPr>
                </a:tc>
              </a:tr>
              <a:tr h="360040">
                <a:tc>
                  <a:txBody>
                    <a:bodyPr/>
                    <a:lstStyle/>
                    <a:p>
                      <a:r>
                        <a:rPr lang="en-US" sz="1500" b="0" dirty="0" smtClean="0">
                          <a:solidFill>
                            <a:schemeClr val="tx2">
                              <a:lumMod val="50000"/>
                            </a:schemeClr>
                          </a:solidFill>
                          <a:latin typeface="Bookman Old Style" pitchFamily="18" charset="0"/>
                          <a:ea typeface="Tahoma" pitchFamily="34" charset="0"/>
                          <a:cs typeface="Tahoma" pitchFamily="34" charset="0"/>
                        </a:rPr>
                        <a:t>MME</a:t>
                      </a:r>
                      <a:endParaRPr lang="en-IN" sz="1500" b="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0.0085</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0.00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0.0085</a:t>
                      </a:r>
                    </a:p>
                  </a:txBody>
                  <a:tcPr>
                    <a:solidFill>
                      <a:schemeClr val="accent3">
                        <a:lumMod val="40000"/>
                        <a:lumOff val="60000"/>
                      </a:schemeClr>
                    </a:solidFill>
                  </a:tcPr>
                </a:tc>
              </a:tr>
              <a:tr h="360040">
                <a:tc>
                  <a:txBody>
                    <a:bodyPr/>
                    <a:lstStyle/>
                    <a:p>
                      <a:r>
                        <a:rPr lang="en-IN" sz="1500" b="0" dirty="0" smtClean="0">
                          <a:solidFill>
                            <a:schemeClr val="tx2">
                              <a:lumMod val="50000"/>
                            </a:schemeClr>
                          </a:solidFill>
                          <a:latin typeface="Bookman Old Style" pitchFamily="18" charset="0"/>
                          <a:ea typeface="Tahoma" pitchFamily="34" charset="0"/>
                          <a:cs typeface="Tahoma" pitchFamily="34" charset="0"/>
                        </a:rPr>
                        <a:t>Milk Provision</a:t>
                      </a:r>
                      <a:endParaRPr lang="en-IN" sz="1500" b="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b="0" dirty="0" smtClean="0">
                          <a:solidFill>
                            <a:schemeClr val="tx2">
                              <a:lumMod val="50000"/>
                            </a:schemeClr>
                          </a:solidFill>
                          <a:latin typeface="Bookman Old Style" pitchFamily="18" charset="0"/>
                          <a:ea typeface="Tahoma" pitchFamily="34" charset="0"/>
                          <a:cs typeface="Tahoma" pitchFamily="34" charset="0"/>
                        </a:rPr>
                        <a:t>0.00</a:t>
                      </a:r>
                      <a:endParaRPr lang="en-IN" sz="1500" b="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b="0" dirty="0" smtClean="0">
                          <a:solidFill>
                            <a:schemeClr val="tx2">
                              <a:lumMod val="50000"/>
                            </a:schemeClr>
                          </a:solidFill>
                          <a:latin typeface="Bookman Old Style" pitchFamily="18" charset="0"/>
                          <a:ea typeface="Tahoma" pitchFamily="34" charset="0"/>
                          <a:cs typeface="Tahoma" pitchFamily="34" charset="0"/>
                        </a:rPr>
                        <a:t>0.72</a:t>
                      </a:r>
                      <a:endParaRPr lang="en-IN" sz="1500" b="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b="0" dirty="0" smtClean="0">
                          <a:solidFill>
                            <a:schemeClr val="tx2">
                              <a:lumMod val="50000"/>
                            </a:schemeClr>
                          </a:solidFill>
                          <a:latin typeface="Bookman Old Style" pitchFamily="18" charset="0"/>
                          <a:ea typeface="Tahoma" pitchFamily="34" charset="0"/>
                          <a:cs typeface="Tahoma" pitchFamily="34" charset="0"/>
                        </a:rPr>
                        <a:t>0.72</a:t>
                      </a:r>
                    </a:p>
                  </a:txBody>
                  <a:tcPr>
                    <a:solidFill>
                      <a:schemeClr val="accent3">
                        <a:lumMod val="40000"/>
                        <a:lumOff val="60000"/>
                      </a:schemeClr>
                    </a:solidFill>
                  </a:tcPr>
                </a:tc>
              </a:tr>
              <a:tr h="360040">
                <a:tc>
                  <a:txBody>
                    <a:bodyPr/>
                    <a:lstStyle/>
                    <a:p>
                      <a:r>
                        <a:rPr lang="en-US" sz="1500" b="1" dirty="0" smtClean="0">
                          <a:solidFill>
                            <a:schemeClr val="tx2">
                              <a:lumMod val="50000"/>
                            </a:schemeClr>
                          </a:solidFill>
                          <a:latin typeface="Bookman Old Style" pitchFamily="18" charset="0"/>
                          <a:ea typeface="Tahoma" pitchFamily="34" charset="0"/>
                          <a:cs typeface="Tahoma" pitchFamily="34" charset="0"/>
                        </a:rPr>
                        <a:t>Total</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b="1" dirty="0" smtClean="0">
                          <a:solidFill>
                            <a:schemeClr val="tx2">
                              <a:lumMod val="50000"/>
                            </a:schemeClr>
                          </a:solidFill>
                          <a:latin typeface="Bookman Old Style" pitchFamily="18" charset="0"/>
                          <a:ea typeface="Tahoma" pitchFamily="34" charset="0"/>
                          <a:cs typeface="Tahoma" pitchFamily="34" charset="0"/>
                        </a:rPr>
                        <a:t>0.3185</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b="1" dirty="0" smtClean="0">
                          <a:solidFill>
                            <a:schemeClr val="tx2">
                              <a:lumMod val="50000"/>
                            </a:schemeClr>
                          </a:solidFill>
                          <a:latin typeface="Bookman Old Style" pitchFamily="18" charset="0"/>
                          <a:ea typeface="Tahoma" pitchFamily="34" charset="0"/>
                          <a:cs typeface="Tahoma" pitchFamily="34" charset="0"/>
                        </a:rPr>
                        <a:t>0.92</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b="1" dirty="0" smtClean="0">
                          <a:solidFill>
                            <a:schemeClr val="tx2">
                              <a:lumMod val="50000"/>
                            </a:schemeClr>
                          </a:solidFill>
                          <a:latin typeface="Bookman Old Style" pitchFamily="18" charset="0"/>
                          <a:ea typeface="Tahoma" pitchFamily="34" charset="0"/>
                          <a:cs typeface="Tahoma" pitchFamily="34" charset="0"/>
                        </a:rPr>
                        <a:t>1.2385</a:t>
                      </a:r>
                    </a:p>
                  </a:txBody>
                  <a:tcPr>
                    <a:solidFill>
                      <a:schemeClr val="accent3">
                        <a:lumMod val="40000"/>
                        <a:lumOff val="60000"/>
                      </a:schemeClr>
                    </a:solidFill>
                  </a:tcPr>
                </a:tc>
              </a:tr>
            </a:tbl>
          </a:graphicData>
        </a:graphic>
      </p:graphicFrame>
      <p:sp>
        <p:nvSpPr>
          <p:cNvPr id="36906" name="TextBox 6"/>
          <p:cNvSpPr txBox="1">
            <a:spLocks noChangeArrowheads="1"/>
          </p:cNvSpPr>
          <p:nvPr/>
        </p:nvSpPr>
        <p:spPr bwMode="auto">
          <a:xfrm>
            <a:off x="5786446" y="1571612"/>
            <a:ext cx="3034026" cy="369888"/>
          </a:xfrm>
          <a:prstGeom prst="rect">
            <a:avLst/>
          </a:prstGeom>
          <a:noFill/>
          <a:ln w="9525">
            <a:noFill/>
            <a:miter lim="800000"/>
            <a:headEnd/>
            <a:tailEnd/>
          </a:ln>
        </p:spPr>
        <p:txBody>
          <a:bodyPr wrap="square">
            <a:spAutoFit/>
          </a:bodyPr>
          <a:lstStyle/>
          <a:p>
            <a:pPr algn="r"/>
            <a:r>
              <a:rPr lang="en-US" b="1" dirty="0" smtClean="0">
                <a:latin typeface="Lucida Bright" pitchFamily="18" charset="0"/>
              </a:rPr>
              <a:t> (Rs. in Cr.)</a:t>
            </a:r>
            <a:endParaRPr lang="en-IN" b="1" dirty="0">
              <a:latin typeface="Lucida Bright" pitchFamily="18"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305800" cy="1429544"/>
          </a:xfrm>
        </p:spPr>
        <p:txBody>
          <a:bodyPr>
            <a:normAutofit fontScale="90000"/>
          </a:bodyPr>
          <a:lstStyle/>
          <a:p>
            <a:pPr algn="ctr" fontAlgn="auto">
              <a:spcAft>
                <a:spcPts val="0"/>
              </a:spcAft>
              <a:defRPr/>
            </a:pPr>
            <a:r>
              <a:rPr lang="en-IN" sz="2000" b="1" u="sng" dirty="0" smtClean="0">
                <a:solidFill>
                  <a:schemeClr val="accent4">
                    <a:lumMod val="60000"/>
                    <a:lumOff val="40000"/>
                  </a:schemeClr>
                </a:solidFill>
                <a:latin typeface="Bookman Old Style" pitchFamily="18" charset="0"/>
              </a:rPr>
              <a:t>Proposal for MME 2019-20</a:t>
            </a:r>
            <a:r>
              <a:rPr lang="en-IN" sz="2000" b="1" dirty="0" smtClean="0">
                <a:solidFill>
                  <a:schemeClr val="accent4">
                    <a:lumMod val="60000"/>
                    <a:lumOff val="40000"/>
                  </a:schemeClr>
                </a:solidFill>
                <a:latin typeface="Bookman Old Style" pitchFamily="18" charset="0"/>
              </a:rPr>
              <a:t/>
            </a:r>
            <a:br>
              <a:rPr lang="en-IN" sz="2000" b="1" dirty="0" smtClean="0">
                <a:solidFill>
                  <a:schemeClr val="accent4">
                    <a:lumMod val="60000"/>
                    <a:lumOff val="40000"/>
                  </a:schemeClr>
                </a:solidFill>
                <a:latin typeface="Bookman Old Style" pitchFamily="18" charset="0"/>
              </a:rPr>
            </a:br>
            <a:r>
              <a:rPr lang="en-IN" dirty="0" smtClean="0"/>
              <a:t/>
            </a:r>
            <a:br>
              <a:rPr lang="en-IN" dirty="0" smtClean="0"/>
            </a:br>
            <a:endParaRPr lang="en-IN" dirty="0"/>
          </a:p>
        </p:txBody>
      </p:sp>
      <p:sp>
        <p:nvSpPr>
          <p:cNvPr id="6" name="Slide Number Placeholder 5"/>
          <p:cNvSpPr>
            <a:spLocks noGrp="1"/>
          </p:cNvSpPr>
          <p:nvPr>
            <p:ph type="sldNum" sz="quarter" idx="12"/>
          </p:nvPr>
        </p:nvSpPr>
        <p:spPr/>
        <p:txBody>
          <a:bodyPr/>
          <a:lstStyle/>
          <a:p>
            <a:pPr>
              <a:defRPr/>
            </a:pPr>
            <a:fld id="{F690AE2C-5DA2-457D-904F-49B3FC29C148}" type="slidenum">
              <a:rPr lang="en-US"/>
              <a:pPr>
                <a:defRPr/>
              </a:pPr>
              <a:t>41</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899712782"/>
              </p:ext>
            </p:extLst>
          </p:nvPr>
        </p:nvGraphicFramePr>
        <p:xfrm>
          <a:off x="357158" y="756209"/>
          <a:ext cx="8534401" cy="5724525"/>
        </p:xfrm>
        <a:graphic>
          <a:graphicData uri="http://schemas.openxmlformats.org/drawingml/2006/table">
            <a:tbl>
              <a:tblPr firstRow="1" bandRow="1">
                <a:tableStyleId>{5C22544A-7EE6-4342-B048-85BDC9FD1C3A}</a:tableStyleId>
              </a:tblPr>
              <a:tblGrid>
                <a:gridCol w="552424"/>
                <a:gridCol w="6000792"/>
                <a:gridCol w="1981185"/>
              </a:tblGrid>
              <a:tr h="512551">
                <a:tc>
                  <a:txBody>
                    <a:bodyPr/>
                    <a:lstStyle/>
                    <a:p>
                      <a:pPr algn="ctr"/>
                      <a:r>
                        <a:rPr lang="en-US" sz="1500" dirty="0" err="1" smtClean="0">
                          <a:solidFill>
                            <a:schemeClr val="tx2">
                              <a:lumMod val="50000"/>
                            </a:schemeClr>
                          </a:solidFill>
                          <a:latin typeface="Bookman Old Style" pitchFamily="18" charset="0"/>
                        </a:rPr>
                        <a:t>Sr.No</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ctr"/>
                      <a:r>
                        <a:rPr lang="en-IN" sz="1500" dirty="0" smtClean="0">
                          <a:solidFill>
                            <a:schemeClr val="tx2">
                              <a:lumMod val="50000"/>
                            </a:schemeClr>
                          </a:solidFill>
                          <a:latin typeface="Bookman Old Style" pitchFamily="18" charset="0"/>
                        </a:rPr>
                        <a:t>Particulars</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ctr"/>
                      <a:r>
                        <a:rPr lang="en-IN" sz="1500" dirty="0" smtClean="0">
                          <a:solidFill>
                            <a:schemeClr val="tx2">
                              <a:lumMod val="50000"/>
                            </a:schemeClr>
                          </a:solidFill>
                          <a:latin typeface="Bookman Old Style" pitchFamily="18" charset="0"/>
                        </a:rPr>
                        <a:t>Amount required                             (Rs. In Cr.)</a:t>
                      </a:r>
                    </a:p>
                  </a:txBody>
                  <a:tcPr>
                    <a:solidFill>
                      <a:schemeClr val="accent3">
                        <a:lumMod val="40000"/>
                        <a:lumOff val="60000"/>
                      </a:schemeClr>
                    </a:solidFill>
                  </a:tcPr>
                </a:tc>
              </a:tr>
              <a:tr h="285528">
                <a:tc>
                  <a:txBody>
                    <a:bodyPr/>
                    <a:lstStyle/>
                    <a:p>
                      <a:r>
                        <a:rPr lang="en-US" sz="1500" dirty="0" smtClean="0">
                          <a:solidFill>
                            <a:schemeClr val="tx2">
                              <a:lumMod val="50000"/>
                            </a:schemeClr>
                          </a:solidFill>
                          <a:latin typeface="Bookman Old Style" pitchFamily="18" charset="0"/>
                          <a:cs typeface="Times New Roman" pitchFamily="18" charset="0"/>
                        </a:rPr>
                        <a:t>1</a:t>
                      </a:r>
                      <a:endParaRPr lang="en-IN" sz="150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1" i="0" u="none" strike="noStrike" dirty="0">
                          <a:solidFill>
                            <a:srgbClr val="000000"/>
                          </a:solidFill>
                          <a:latin typeface="Bookman Old Style" pitchFamily="18" charset="0"/>
                        </a:rPr>
                        <a:t>School Level Expenses </a:t>
                      </a:r>
                    </a:p>
                  </a:txBody>
                  <a:tcPr marL="9525" marR="9525" marT="9525" marB="0">
                    <a:solidFill>
                      <a:schemeClr val="accent3">
                        <a:lumMod val="40000"/>
                        <a:lumOff val="60000"/>
                      </a:schemeClr>
                    </a:solidFill>
                  </a:tcPr>
                </a:tc>
                <a:tc rowSpan="5">
                  <a:txBody>
                    <a:bodyPr/>
                    <a:lstStyle/>
                    <a:p>
                      <a:pPr algn="r" fontAlgn="ctr"/>
                      <a:r>
                        <a:rPr lang="en-IN" sz="1500" b="0" i="0" u="none" strike="noStrike" dirty="0" smtClean="0">
                          <a:solidFill>
                            <a:srgbClr val="000000"/>
                          </a:solidFill>
                          <a:latin typeface="Bookman Old Style" pitchFamily="18" charset="0"/>
                        </a:rPr>
                        <a:t>1.03</a:t>
                      </a:r>
                      <a:endParaRPr lang="en-IN" sz="1500" b="0" i="0" u="none" strike="noStrike" dirty="0">
                        <a:solidFill>
                          <a:srgbClr val="000000"/>
                        </a:solidFill>
                        <a:latin typeface="Bookman Old Style" pitchFamily="18" charset="0"/>
                      </a:endParaRPr>
                    </a:p>
                  </a:txBody>
                  <a:tcPr marL="9525" marR="9525" marT="9525" marB="0" anchor="ctr">
                    <a:solidFill>
                      <a:schemeClr val="accent3">
                        <a:lumMod val="40000"/>
                        <a:lumOff val="60000"/>
                      </a:schemeClr>
                    </a:solidFill>
                  </a:tcPr>
                </a:tc>
              </a:tr>
              <a:tr h="2855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tx2">
                              <a:lumMod val="50000"/>
                            </a:schemeClr>
                          </a:solidFill>
                          <a:latin typeface="Bookman Old Style" pitchFamily="18" charset="0"/>
                          <a:cs typeface="Times New Roman" pitchFamily="18" charset="0"/>
                        </a:rPr>
                        <a:t>(</a:t>
                      </a:r>
                      <a:r>
                        <a:rPr lang="en-US" sz="1500" dirty="0" err="1" smtClean="0">
                          <a:solidFill>
                            <a:schemeClr val="tx2">
                              <a:lumMod val="50000"/>
                            </a:schemeClr>
                          </a:solidFill>
                          <a:latin typeface="Bookman Old Style" pitchFamily="18" charset="0"/>
                          <a:cs typeface="Times New Roman" pitchFamily="18" charset="0"/>
                        </a:rPr>
                        <a:t>i</a:t>
                      </a:r>
                      <a:r>
                        <a:rPr lang="en-US" sz="1500" dirty="0" smtClean="0">
                          <a:solidFill>
                            <a:schemeClr val="tx2">
                              <a:lumMod val="50000"/>
                            </a:schemeClr>
                          </a:solidFill>
                          <a:latin typeface="Bookman Old Style" pitchFamily="18" charset="0"/>
                          <a:cs typeface="Times New Roman" pitchFamily="18" charset="0"/>
                        </a:rPr>
                        <a:t>)</a:t>
                      </a:r>
                      <a:endParaRPr lang="en-IN" sz="1500" dirty="0" smtClean="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0" i="0" u="none" strike="noStrike" dirty="0" smtClean="0">
                          <a:solidFill>
                            <a:srgbClr val="000000"/>
                          </a:solidFill>
                          <a:latin typeface="Bookman Old Style" pitchFamily="18" charset="0"/>
                        </a:rPr>
                        <a:t>Form </a:t>
                      </a:r>
                      <a:r>
                        <a:rPr lang="en-IN" sz="1500" b="0" i="0" u="none" strike="noStrike" dirty="0">
                          <a:solidFill>
                            <a:srgbClr val="000000"/>
                          </a:solidFill>
                          <a:latin typeface="Bookman Old Style" pitchFamily="18" charset="0"/>
                        </a:rPr>
                        <a:t>&amp; Stationery</a:t>
                      </a:r>
                    </a:p>
                  </a:txBody>
                  <a:tcPr marL="9525" marR="9525" marT="9525" marB="0">
                    <a:solidFill>
                      <a:schemeClr val="accent3">
                        <a:lumMod val="40000"/>
                        <a:lumOff val="60000"/>
                      </a:schemeClr>
                    </a:solidFill>
                  </a:tcPr>
                </a:tc>
                <a:tc vMerge="1">
                  <a:txBody>
                    <a:bodyPr/>
                    <a:lstStyle/>
                    <a:p>
                      <a:endParaRPr lang="en-IN"/>
                    </a:p>
                  </a:txBody>
                  <a:tcPr>
                    <a:solidFill>
                      <a:schemeClr val="accent3">
                        <a:lumMod val="40000"/>
                        <a:lumOff val="60000"/>
                      </a:schemeClr>
                    </a:solidFill>
                  </a:tcPr>
                </a:tc>
              </a:tr>
              <a:tr h="312674">
                <a:tc>
                  <a:txBody>
                    <a:bodyPr/>
                    <a:lstStyle/>
                    <a:p>
                      <a:r>
                        <a:rPr lang="en-US" sz="1500" dirty="0" smtClean="0">
                          <a:solidFill>
                            <a:schemeClr val="tx2">
                              <a:lumMod val="50000"/>
                            </a:schemeClr>
                          </a:solidFill>
                          <a:latin typeface="Bookman Old Style" pitchFamily="18" charset="0"/>
                          <a:cs typeface="Times New Roman" pitchFamily="18" charset="0"/>
                        </a:rPr>
                        <a:t>(ii)</a:t>
                      </a:r>
                      <a:endParaRPr lang="en-IN" sz="150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0" i="0" u="none" strike="noStrike" dirty="0" smtClean="0">
                          <a:solidFill>
                            <a:srgbClr val="000000"/>
                          </a:solidFill>
                          <a:latin typeface="Bookman Old Style" pitchFamily="18" charset="0"/>
                        </a:rPr>
                        <a:t>Training </a:t>
                      </a:r>
                      <a:r>
                        <a:rPr lang="en-IN" sz="1500" b="0" i="0" u="none" strike="noStrike" dirty="0">
                          <a:solidFill>
                            <a:srgbClr val="000000"/>
                          </a:solidFill>
                          <a:latin typeface="Bookman Old Style" pitchFamily="18" charset="0"/>
                        </a:rPr>
                        <a:t>of cook cum helpers</a:t>
                      </a:r>
                    </a:p>
                  </a:txBody>
                  <a:tcPr marL="9525" marR="9525" marT="9525" marB="0">
                    <a:solidFill>
                      <a:schemeClr val="accent3">
                        <a:lumMod val="40000"/>
                        <a:lumOff val="60000"/>
                      </a:schemeClr>
                    </a:solidFill>
                  </a:tcPr>
                </a:tc>
                <a:tc vMerge="1">
                  <a:txBody>
                    <a:bodyPr/>
                    <a:lstStyle/>
                    <a:p>
                      <a:endParaRPr lang="en-IN"/>
                    </a:p>
                  </a:txBody>
                  <a:tcPr>
                    <a:solidFill>
                      <a:schemeClr val="accent3">
                        <a:lumMod val="40000"/>
                        <a:lumOff val="60000"/>
                      </a:schemeClr>
                    </a:solidFill>
                  </a:tcPr>
                </a:tc>
              </a:tr>
              <a:tr h="193175">
                <a:tc>
                  <a:txBody>
                    <a:bodyPr/>
                    <a:lstStyle/>
                    <a:p>
                      <a:r>
                        <a:rPr lang="en-US" sz="1500" b="0" dirty="0" smtClean="0">
                          <a:solidFill>
                            <a:schemeClr val="tx2">
                              <a:lumMod val="50000"/>
                            </a:schemeClr>
                          </a:solidFill>
                          <a:latin typeface="Bookman Old Style" pitchFamily="18" charset="0"/>
                          <a:cs typeface="Times New Roman" pitchFamily="18" charset="0"/>
                        </a:rPr>
                        <a:t>(iii)</a:t>
                      </a:r>
                      <a:endParaRPr lang="en-IN" sz="1500" b="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0" i="0" u="none" strike="noStrike" dirty="0" smtClean="0">
                          <a:solidFill>
                            <a:srgbClr val="000000"/>
                          </a:solidFill>
                          <a:latin typeface="Bookman Old Style" pitchFamily="18" charset="0"/>
                        </a:rPr>
                        <a:t>Replacement/repair/maintenance </a:t>
                      </a:r>
                      <a:r>
                        <a:rPr lang="en-IN" sz="1500" b="0" i="0" u="none" strike="noStrike" dirty="0">
                          <a:solidFill>
                            <a:srgbClr val="000000"/>
                          </a:solidFill>
                          <a:latin typeface="Bookman Old Style" pitchFamily="18" charset="0"/>
                        </a:rPr>
                        <a:t>of cooking device, utensils, etc.</a:t>
                      </a:r>
                    </a:p>
                  </a:txBody>
                  <a:tcPr marL="9525" marR="9525" marT="9525" marB="0">
                    <a:solidFill>
                      <a:schemeClr val="accent3">
                        <a:lumMod val="40000"/>
                        <a:lumOff val="60000"/>
                      </a:schemeClr>
                    </a:solidFill>
                  </a:tcPr>
                </a:tc>
                <a:tc vMerge="1">
                  <a:txBody>
                    <a:bodyPr/>
                    <a:lstStyle/>
                    <a:p>
                      <a:endParaRPr lang="en-IN"/>
                    </a:p>
                  </a:txBody>
                  <a:tcPr>
                    <a:solidFill>
                      <a:schemeClr val="accent3">
                        <a:lumMod val="40000"/>
                        <a:lumOff val="60000"/>
                      </a:schemeClr>
                    </a:solidFill>
                  </a:tcPr>
                </a:tc>
              </a:tr>
              <a:tr h="285528">
                <a:tc>
                  <a:txBody>
                    <a:bodyPr/>
                    <a:lstStyle/>
                    <a:p>
                      <a:r>
                        <a:rPr lang="en-US" sz="1500" dirty="0" smtClean="0">
                          <a:solidFill>
                            <a:schemeClr val="tx2">
                              <a:lumMod val="50000"/>
                            </a:schemeClr>
                          </a:solidFill>
                          <a:latin typeface="Bookman Old Style" pitchFamily="18" charset="0"/>
                          <a:cs typeface="Times New Roman" pitchFamily="18" charset="0"/>
                        </a:rPr>
                        <a:t>(iv)</a:t>
                      </a:r>
                      <a:endParaRPr lang="en-IN" sz="150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0" i="0" u="none" strike="noStrike" dirty="0" smtClean="0">
                          <a:solidFill>
                            <a:srgbClr val="000000"/>
                          </a:solidFill>
                          <a:latin typeface="Bookman Old Style" pitchFamily="18" charset="0"/>
                        </a:rPr>
                        <a:t> soaps </a:t>
                      </a:r>
                      <a:r>
                        <a:rPr lang="en-IN" sz="1500" b="0" i="0" u="none" strike="noStrike" dirty="0">
                          <a:solidFill>
                            <a:srgbClr val="000000"/>
                          </a:solidFill>
                          <a:latin typeface="Bookman Old Style" pitchFamily="18" charset="0"/>
                        </a:rPr>
                        <a:t>for washing hands</a:t>
                      </a:r>
                    </a:p>
                  </a:txBody>
                  <a:tcPr marL="9525" marR="9525" marT="9525" marB="0">
                    <a:solidFill>
                      <a:schemeClr val="accent3">
                        <a:lumMod val="40000"/>
                        <a:lumOff val="60000"/>
                      </a:schemeClr>
                    </a:solidFill>
                  </a:tcPr>
                </a:tc>
                <a:tc vMerge="1">
                  <a:txBody>
                    <a:bodyPr/>
                    <a:lstStyle/>
                    <a:p>
                      <a:endParaRPr lang="en-IN"/>
                    </a:p>
                  </a:txBody>
                  <a:tcPr>
                    <a:solidFill>
                      <a:schemeClr val="accent3">
                        <a:lumMod val="40000"/>
                        <a:lumOff val="60000"/>
                      </a:schemeClr>
                    </a:solidFill>
                  </a:tcPr>
                </a:tc>
              </a:tr>
              <a:tr h="3052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1500" dirty="0" smtClean="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1" i="0" u="none" strike="noStrike" dirty="0">
                          <a:solidFill>
                            <a:srgbClr val="000000"/>
                          </a:solidFill>
                          <a:latin typeface="Bookman Old Style" pitchFamily="18" charset="0"/>
                        </a:rPr>
                        <a:t>Sub Total</a:t>
                      </a:r>
                    </a:p>
                  </a:txBody>
                  <a:tcPr marL="9525" marR="9525" marT="9525" marB="0">
                    <a:solidFill>
                      <a:schemeClr val="accent3">
                        <a:lumMod val="40000"/>
                        <a:lumOff val="60000"/>
                      </a:schemeClr>
                    </a:solidFill>
                  </a:tcPr>
                </a:tc>
                <a:tc>
                  <a:txBody>
                    <a:bodyPr/>
                    <a:lstStyle/>
                    <a:p>
                      <a:pPr algn="r" fontAlgn="ctr"/>
                      <a:r>
                        <a:rPr lang="en-IN" sz="1500" b="1" i="0" u="none" strike="noStrike" dirty="0" smtClean="0">
                          <a:solidFill>
                            <a:srgbClr val="000000"/>
                          </a:solidFill>
                          <a:latin typeface="Bookman Old Style" pitchFamily="18" charset="0"/>
                        </a:rPr>
                        <a:t>1.00</a:t>
                      </a:r>
                      <a:endParaRPr lang="en-IN" sz="1500" b="1" i="0" u="none" strike="noStrike" dirty="0">
                        <a:solidFill>
                          <a:srgbClr val="000000"/>
                        </a:solidFill>
                        <a:latin typeface="Bookman Old Style" pitchFamily="18" charset="0"/>
                      </a:endParaRPr>
                    </a:p>
                  </a:txBody>
                  <a:tcPr marL="9525" marR="9525" marT="9525" marB="0" anchor="ctr">
                    <a:solidFill>
                      <a:schemeClr val="accent3">
                        <a:lumMod val="40000"/>
                        <a:lumOff val="60000"/>
                      </a:schemeClr>
                    </a:solidFill>
                  </a:tcPr>
                </a:tc>
              </a:tr>
              <a:tr h="4892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500" kern="1200" dirty="0" smtClean="0">
                          <a:solidFill>
                            <a:schemeClr val="tx2">
                              <a:lumMod val="50000"/>
                            </a:schemeClr>
                          </a:solidFill>
                          <a:latin typeface="Bookman Old Style" pitchFamily="18" charset="0"/>
                          <a:ea typeface="+mn-ea"/>
                          <a:cs typeface="Times New Roman" pitchFamily="18" charset="0"/>
                        </a:rPr>
                        <a:t>2.</a:t>
                      </a:r>
                      <a:endParaRPr kumimoji="0" lang="en-IN" sz="1500" kern="1200" dirty="0" smtClean="0">
                        <a:solidFill>
                          <a:schemeClr val="tx2">
                            <a:lumMod val="50000"/>
                          </a:schemeClr>
                        </a:solidFill>
                        <a:latin typeface="Bookman Old Style" pitchFamily="18" charset="0"/>
                        <a:ea typeface="+mn-ea"/>
                        <a:cs typeface="Times New Roman" pitchFamily="18" charset="0"/>
                      </a:endParaRPr>
                    </a:p>
                    <a:p>
                      <a:endParaRPr lang="en-IN" sz="1500" dirty="0">
                        <a:latin typeface="Bookman Old Style" pitchFamily="18" charset="0"/>
                      </a:endParaRPr>
                    </a:p>
                  </a:txBody>
                  <a:tcPr>
                    <a:solidFill>
                      <a:schemeClr val="accent3">
                        <a:lumMod val="40000"/>
                        <a:lumOff val="60000"/>
                      </a:schemeClr>
                    </a:solidFill>
                  </a:tcPr>
                </a:tc>
                <a:tc>
                  <a:txBody>
                    <a:bodyPr/>
                    <a:lstStyle/>
                    <a:p>
                      <a:pPr algn="l" fontAlgn="t"/>
                      <a:r>
                        <a:rPr lang="en-IN" sz="1500" b="1" i="0" u="none" strike="noStrike" dirty="0">
                          <a:solidFill>
                            <a:srgbClr val="000000"/>
                          </a:solidFill>
                          <a:latin typeface="Bookman Old Style" pitchFamily="18" charset="0"/>
                        </a:rPr>
                        <a:t>Management, Supervision, Training,  Internal Monitoring and External Monitoring</a:t>
                      </a:r>
                    </a:p>
                  </a:txBody>
                  <a:tcPr marL="9525" marR="9525" marT="9525" marB="0">
                    <a:solidFill>
                      <a:schemeClr val="accent3">
                        <a:lumMod val="40000"/>
                        <a:lumOff val="60000"/>
                      </a:schemeClr>
                    </a:solidFill>
                  </a:tcPr>
                </a:tc>
                <a:tc>
                  <a:txBody>
                    <a:bodyPr/>
                    <a:lstStyle/>
                    <a:p>
                      <a:pPr algn="l" fontAlgn="ctr"/>
                      <a:r>
                        <a:rPr lang="en-IN" sz="1500" b="0" i="0" u="none" strike="noStrike" dirty="0">
                          <a:solidFill>
                            <a:srgbClr val="000000"/>
                          </a:solidFill>
                          <a:latin typeface="Bookman Old Style" pitchFamily="18" charset="0"/>
                        </a:rPr>
                        <a:t> </a:t>
                      </a:r>
                    </a:p>
                  </a:txBody>
                  <a:tcPr marL="9525" marR="9525" marT="9525" marB="0" anchor="ctr">
                    <a:solidFill>
                      <a:schemeClr val="accent3">
                        <a:lumMod val="40000"/>
                        <a:lumOff val="60000"/>
                      </a:schemeClr>
                    </a:solidFill>
                  </a:tcPr>
                </a:tc>
              </a:tr>
              <a:tr h="285528">
                <a:tc>
                  <a:txBody>
                    <a:bodyPr/>
                    <a:lstStyle/>
                    <a:p>
                      <a:r>
                        <a:rPr lang="en-US" sz="1500" dirty="0" smtClean="0">
                          <a:solidFill>
                            <a:schemeClr val="tx2">
                              <a:lumMod val="50000"/>
                            </a:schemeClr>
                          </a:solidFill>
                          <a:latin typeface="Bookman Old Style" pitchFamily="18" charset="0"/>
                          <a:cs typeface="Times New Roman" pitchFamily="18" charset="0"/>
                        </a:rPr>
                        <a:t>(</a:t>
                      </a:r>
                      <a:r>
                        <a:rPr lang="en-US" sz="1500" dirty="0" err="1" smtClean="0">
                          <a:solidFill>
                            <a:schemeClr val="tx2">
                              <a:lumMod val="50000"/>
                            </a:schemeClr>
                          </a:solidFill>
                          <a:latin typeface="Bookman Old Style" pitchFamily="18" charset="0"/>
                          <a:cs typeface="Times New Roman" pitchFamily="18" charset="0"/>
                        </a:rPr>
                        <a:t>i</a:t>
                      </a:r>
                      <a:r>
                        <a:rPr lang="en-US" sz="1500" dirty="0" smtClean="0">
                          <a:solidFill>
                            <a:schemeClr val="tx2">
                              <a:lumMod val="50000"/>
                            </a:schemeClr>
                          </a:solidFill>
                          <a:latin typeface="Bookman Old Style" pitchFamily="18" charset="0"/>
                          <a:cs typeface="Times New Roman" pitchFamily="18" charset="0"/>
                        </a:rPr>
                        <a:t>)</a:t>
                      </a:r>
                      <a:endParaRPr lang="en-IN" sz="150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0" i="0" u="none" strike="noStrike" dirty="0" smtClean="0">
                          <a:solidFill>
                            <a:srgbClr val="000000"/>
                          </a:solidFill>
                          <a:latin typeface="Bookman Old Style" pitchFamily="18" charset="0"/>
                        </a:rPr>
                        <a:t> </a:t>
                      </a:r>
                      <a:r>
                        <a:rPr lang="en-IN" sz="1500" b="0" i="0" u="none" strike="noStrike" dirty="0">
                          <a:solidFill>
                            <a:srgbClr val="000000"/>
                          </a:solidFill>
                          <a:latin typeface="Bookman Old Style" pitchFamily="18" charset="0"/>
                        </a:rPr>
                        <a:t>Hiring charges of manpower at various levels</a:t>
                      </a:r>
                    </a:p>
                  </a:txBody>
                  <a:tcPr marL="9525" marR="9525" marT="9525" marB="0">
                    <a:solidFill>
                      <a:schemeClr val="accent3">
                        <a:lumMod val="40000"/>
                        <a:lumOff val="60000"/>
                      </a:schemeClr>
                    </a:solidFill>
                  </a:tcPr>
                </a:tc>
                <a:tc>
                  <a:txBody>
                    <a:bodyPr/>
                    <a:lstStyle/>
                    <a:p>
                      <a:pPr algn="r" fontAlgn="ctr"/>
                      <a:r>
                        <a:rPr lang="en-IN" sz="1500" b="0" i="0" u="none" strike="noStrike" dirty="0" smtClean="0">
                          <a:solidFill>
                            <a:srgbClr val="000000"/>
                          </a:solidFill>
                          <a:latin typeface="Bookman Old Style" pitchFamily="18" charset="0"/>
                        </a:rPr>
                        <a:t>1.90</a:t>
                      </a:r>
                      <a:endParaRPr lang="en-IN" sz="1500" b="0" i="0" u="none" strike="noStrike" dirty="0">
                        <a:solidFill>
                          <a:srgbClr val="000000"/>
                        </a:solidFill>
                        <a:latin typeface="Bookman Old Style" pitchFamily="18" charset="0"/>
                      </a:endParaRPr>
                    </a:p>
                  </a:txBody>
                  <a:tcPr marL="9525" marR="9525" marT="9525" marB="0" anchor="ctr">
                    <a:solidFill>
                      <a:schemeClr val="accent3">
                        <a:lumMod val="40000"/>
                        <a:lumOff val="60000"/>
                      </a:schemeClr>
                    </a:solidFill>
                  </a:tcPr>
                </a:tc>
              </a:tr>
              <a:tr h="285528">
                <a:tc>
                  <a:txBody>
                    <a:bodyPr/>
                    <a:lstStyle/>
                    <a:p>
                      <a:r>
                        <a:rPr lang="en-US" sz="1500" dirty="0" smtClean="0">
                          <a:solidFill>
                            <a:schemeClr val="tx2">
                              <a:lumMod val="50000"/>
                            </a:schemeClr>
                          </a:solidFill>
                          <a:latin typeface="Bookman Old Style" pitchFamily="18" charset="0"/>
                          <a:cs typeface="Times New Roman" pitchFamily="18" charset="0"/>
                        </a:rPr>
                        <a:t>(ii)</a:t>
                      </a:r>
                      <a:endParaRPr lang="en-IN" sz="150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0" i="0" u="none" strike="noStrike" dirty="0" smtClean="0">
                          <a:solidFill>
                            <a:srgbClr val="000000"/>
                          </a:solidFill>
                          <a:latin typeface="Bookman Old Style" pitchFamily="18" charset="0"/>
                        </a:rPr>
                        <a:t> </a:t>
                      </a:r>
                      <a:r>
                        <a:rPr lang="en-IN" sz="1500" b="0" i="0" u="none" strike="noStrike" dirty="0">
                          <a:solidFill>
                            <a:srgbClr val="000000"/>
                          </a:solidFill>
                          <a:latin typeface="Bookman Old Style" pitchFamily="18" charset="0"/>
                        </a:rPr>
                        <a:t>Transport &amp; Conveyance</a:t>
                      </a:r>
                    </a:p>
                  </a:txBody>
                  <a:tcPr marL="9525" marR="9525" marT="9525" marB="0">
                    <a:solidFill>
                      <a:schemeClr val="accent3">
                        <a:lumMod val="40000"/>
                        <a:lumOff val="60000"/>
                      </a:schemeClr>
                    </a:solidFill>
                  </a:tcPr>
                </a:tc>
                <a:tc>
                  <a:txBody>
                    <a:bodyPr/>
                    <a:lstStyle/>
                    <a:p>
                      <a:pPr algn="r" fontAlgn="ctr"/>
                      <a:r>
                        <a:rPr lang="en-IN" sz="1500" b="0" i="0" u="none" strike="noStrike" dirty="0" smtClean="0">
                          <a:solidFill>
                            <a:srgbClr val="000000"/>
                          </a:solidFill>
                          <a:latin typeface="Bookman Old Style" pitchFamily="18" charset="0"/>
                        </a:rPr>
                        <a:t>0.10</a:t>
                      </a:r>
                      <a:endParaRPr lang="en-IN" sz="1500" b="0" i="0" u="none" strike="noStrike" dirty="0">
                        <a:solidFill>
                          <a:srgbClr val="000000"/>
                        </a:solidFill>
                        <a:latin typeface="Bookman Old Style" pitchFamily="18" charset="0"/>
                      </a:endParaRPr>
                    </a:p>
                  </a:txBody>
                  <a:tcPr marL="9525" marR="9525" marT="9525" marB="0" anchor="ctr">
                    <a:solidFill>
                      <a:schemeClr val="accent3">
                        <a:lumMod val="40000"/>
                        <a:lumOff val="60000"/>
                      </a:schemeClr>
                    </a:solidFill>
                  </a:tcPr>
                </a:tc>
              </a:tr>
              <a:tr h="285528">
                <a:tc>
                  <a:txBody>
                    <a:bodyPr/>
                    <a:lstStyle/>
                    <a:p>
                      <a:r>
                        <a:rPr lang="en-US" sz="1500" dirty="0" smtClean="0">
                          <a:solidFill>
                            <a:schemeClr val="tx2">
                              <a:lumMod val="50000"/>
                            </a:schemeClr>
                          </a:solidFill>
                          <a:latin typeface="Bookman Old Style" pitchFamily="18" charset="0"/>
                          <a:cs typeface="Times New Roman" pitchFamily="18" charset="0"/>
                        </a:rPr>
                        <a:t>(iii)</a:t>
                      </a:r>
                      <a:endParaRPr lang="en-IN" sz="150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0" i="0" u="none" strike="noStrike" dirty="0" smtClean="0">
                          <a:solidFill>
                            <a:srgbClr val="000000"/>
                          </a:solidFill>
                          <a:latin typeface="Bookman Old Style" pitchFamily="18" charset="0"/>
                        </a:rPr>
                        <a:t> </a:t>
                      </a:r>
                      <a:r>
                        <a:rPr lang="en-IN" sz="1500" b="0" i="0" u="none" strike="noStrike" dirty="0">
                          <a:solidFill>
                            <a:srgbClr val="000000"/>
                          </a:solidFill>
                          <a:latin typeface="Bookman Old Style" pitchFamily="18" charset="0"/>
                        </a:rPr>
                        <a:t>Office expenditure</a:t>
                      </a:r>
                    </a:p>
                  </a:txBody>
                  <a:tcPr marL="9525" marR="9525" marT="9525" marB="0">
                    <a:solidFill>
                      <a:schemeClr val="accent3">
                        <a:lumMod val="40000"/>
                        <a:lumOff val="60000"/>
                      </a:schemeClr>
                    </a:solidFill>
                  </a:tcPr>
                </a:tc>
                <a:tc>
                  <a:txBody>
                    <a:bodyPr/>
                    <a:lstStyle/>
                    <a:p>
                      <a:pPr algn="r" fontAlgn="ctr"/>
                      <a:r>
                        <a:rPr lang="en-IN" sz="1500" b="0" i="0" u="none" strike="noStrike" dirty="0" smtClean="0">
                          <a:solidFill>
                            <a:srgbClr val="000000"/>
                          </a:solidFill>
                          <a:latin typeface="Bookman Old Style" pitchFamily="18" charset="0"/>
                        </a:rPr>
                        <a:t>0.51</a:t>
                      </a:r>
                      <a:endParaRPr lang="en-IN" sz="1500" b="0" i="0" u="none" strike="noStrike" dirty="0">
                        <a:solidFill>
                          <a:srgbClr val="000000"/>
                        </a:solidFill>
                        <a:latin typeface="Bookman Old Style" pitchFamily="18" charset="0"/>
                      </a:endParaRPr>
                    </a:p>
                  </a:txBody>
                  <a:tcPr marL="9525" marR="9525" marT="9525" marB="0" anchor="ctr">
                    <a:solidFill>
                      <a:schemeClr val="accent3">
                        <a:lumMod val="40000"/>
                        <a:lumOff val="60000"/>
                      </a:schemeClr>
                    </a:solidFill>
                  </a:tcPr>
                </a:tc>
              </a:tr>
              <a:tr h="285528">
                <a:tc>
                  <a:txBody>
                    <a:bodyPr/>
                    <a:lstStyle/>
                    <a:p>
                      <a:r>
                        <a:rPr lang="en-US" sz="1500" dirty="0" smtClean="0">
                          <a:solidFill>
                            <a:schemeClr val="tx2">
                              <a:lumMod val="50000"/>
                            </a:schemeClr>
                          </a:solidFill>
                          <a:latin typeface="Bookman Old Style" pitchFamily="18" charset="0"/>
                          <a:cs typeface="Times New Roman" pitchFamily="18" charset="0"/>
                        </a:rPr>
                        <a:t>(iv)</a:t>
                      </a:r>
                      <a:endParaRPr lang="en-IN" sz="150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0" i="0" u="none" strike="noStrike" dirty="0" smtClean="0">
                          <a:solidFill>
                            <a:srgbClr val="000000"/>
                          </a:solidFill>
                          <a:latin typeface="Bookman Old Style" pitchFamily="18" charset="0"/>
                        </a:rPr>
                        <a:t> </a:t>
                      </a:r>
                      <a:r>
                        <a:rPr lang="en-IN" sz="1500" b="0" i="0" u="none" strike="noStrike" dirty="0">
                          <a:solidFill>
                            <a:srgbClr val="000000"/>
                          </a:solidFill>
                          <a:latin typeface="Bookman Old Style" pitchFamily="18" charset="0"/>
                        </a:rPr>
                        <a:t>Furniture, hardware and consumables etc.</a:t>
                      </a:r>
                    </a:p>
                  </a:txBody>
                  <a:tcPr marL="9525" marR="9525" marT="9525" marB="0">
                    <a:solidFill>
                      <a:schemeClr val="accent3">
                        <a:lumMod val="40000"/>
                        <a:lumOff val="60000"/>
                      </a:schemeClr>
                    </a:solidFill>
                  </a:tcPr>
                </a:tc>
                <a:tc>
                  <a:txBody>
                    <a:bodyPr/>
                    <a:lstStyle/>
                    <a:p>
                      <a:pPr algn="r" fontAlgn="ctr"/>
                      <a:r>
                        <a:rPr lang="en-IN" sz="1500" b="0" i="0" u="none" strike="noStrike" dirty="0" smtClean="0">
                          <a:solidFill>
                            <a:srgbClr val="000000"/>
                          </a:solidFill>
                          <a:latin typeface="Bookman Old Style" pitchFamily="18" charset="0"/>
                        </a:rPr>
                        <a:t>0.01</a:t>
                      </a:r>
                      <a:endParaRPr lang="en-IN" sz="1500" b="0" i="0" u="none" strike="noStrike" dirty="0">
                        <a:solidFill>
                          <a:srgbClr val="000000"/>
                        </a:solidFill>
                        <a:latin typeface="Bookman Old Style" pitchFamily="18" charset="0"/>
                      </a:endParaRPr>
                    </a:p>
                  </a:txBody>
                  <a:tcPr marL="9525" marR="9525" marT="9525" marB="0" anchor="ctr">
                    <a:solidFill>
                      <a:schemeClr val="accent3">
                        <a:lumMod val="40000"/>
                        <a:lumOff val="60000"/>
                      </a:schemeClr>
                    </a:solidFill>
                  </a:tcPr>
                </a:tc>
              </a:tr>
              <a:tr h="285528">
                <a:tc>
                  <a:txBody>
                    <a:bodyPr/>
                    <a:lstStyle/>
                    <a:p>
                      <a:r>
                        <a:rPr lang="en-US" sz="1500" dirty="0" smtClean="0">
                          <a:solidFill>
                            <a:schemeClr val="tx2">
                              <a:lumMod val="50000"/>
                            </a:schemeClr>
                          </a:solidFill>
                          <a:latin typeface="Bookman Old Style" pitchFamily="18" charset="0"/>
                          <a:cs typeface="Times New Roman" pitchFamily="18" charset="0"/>
                        </a:rPr>
                        <a:t>(v)</a:t>
                      </a:r>
                      <a:endParaRPr lang="en-IN" sz="150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0" i="0" u="none" strike="noStrike" dirty="0" smtClean="0">
                          <a:solidFill>
                            <a:srgbClr val="000000"/>
                          </a:solidFill>
                          <a:latin typeface="Bookman Old Style" pitchFamily="18" charset="0"/>
                        </a:rPr>
                        <a:t> </a:t>
                      </a:r>
                      <a:r>
                        <a:rPr lang="en-IN" sz="1500" b="0" i="0" u="none" strike="noStrike" dirty="0">
                          <a:solidFill>
                            <a:srgbClr val="000000"/>
                          </a:solidFill>
                          <a:latin typeface="Bookman Old Style" pitchFamily="18" charset="0"/>
                        </a:rPr>
                        <a:t>Capacity </a:t>
                      </a:r>
                      <a:r>
                        <a:rPr lang="en-IN" sz="1500" b="0" i="0" u="none" strike="noStrike" dirty="0" err="1">
                          <a:solidFill>
                            <a:srgbClr val="000000"/>
                          </a:solidFill>
                          <a:latin typeface="Bookman Old Style" pitchFamily="18" charset="0"/>
                        </a:rPr>
                        <a:t>builidng</a:t>
                      </a:r>
                      <a:r>
                        <a:rPr lang="en-IN" sz="1500" b="0" i="0" u="none" strike="noStrike" dirty="0">
                          <a:solidFill>
                            <a:srgbClr val="000000"/>
                          </a:solidFill>
                          <a:latin typeface="Bookman Old Style" pitchFamily="18" charset="0"/>
                        </a:rPr>
                        <a:t> of officials</a:t>
                      </a:r>
                    </a:p>
                  </a:txBody>
                  <a:tcPr marL="9525" marR="9525" marT="9525" marB="0">
                    <a:solidFill>
                      <a:schemeClr val="accent3">
                        <a:lumMod val="40000"/>
                        <a:lumOff val="60000"/>
                      </a:schemeClr>
                    </a:solidFill>
                  </a:tcPr>
                </a:tc>
                <a:tc>
                  <a:txBody>
                    <a:bodyPr/>
                    <a:lstStyle/>
                    <a:p>
                      <a:pPr algn="r" fontAlgn="ctr"/>
                      <a:r>
                        <a:rPr lang="en-IN" sz="1500" b="0" i="0" u="none" strike="noStrike" dirty="0" smtClean="0">
                          <a:solidFill>
                            <a:srgbClr val="000000"/>
                          </a:solidFill>
                          <a:latin typeface="Bookman Old Style" pitchFamily="18" charset="0"/>
                        </a:rPr>
                        <a:t>0.01</a:t>
                      </a:r>
                      <a:endParaRPr lang="en-IN" sz="1500" b="0" i="0" u="none" strike="noStrike" dirty="0">
                        <a:solidFill>
                          <a:srgbClr val="000000"/>
                        </a:solidFill>
                        <a:latin typeface="Bookman Old Style" pitchFamily="18" charset="0"/>
                      </a:endParaRPr>
                    </a:p>
                  </a:txBody>
                  <a:tcPr marL="9525" marR="9525" marT="9525" marB="0" anchor="ctr">
                    <a:solidFill>
                      <a:schemeClr val="accent3">
                        <a:lumMod val="40000"/>
                        <a:lumOff val="60000"/>
                      </a:schemeClr>
                    </a:solidFill>
                  </a:tcPr>
                </a:tc>
              </a:tr>
              <a:tr h="285528">
                <a:tc>
                  <a:txBody>
                    <a:bodyPr/>
                    <a:lstStyle/>
                    <a:p>
                      <a:r>
                        <a:rPr lang="en-US" sz="1500" dirty="0" smtClean="0">
                          <a:solidFill>
                            <a:schemeClr val="tx2">
                              <a:lumMod val="50000"/>
                            </a:schemeClr>
                          </a:solidFill>
                          <a:latin typeface="Bookman Old Style" pitchFamily="18" charset="0"/>
                          <a:cs typeface="Times New Roman" pitchFamily="18" charset="0"/>
                        </a:rPr>
                        <a:t>(vi)</a:t>
                      </a:r>
                      <a:endParaRPr lang="en-IN" sz="150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0" i="0" u="none" strike="noStrike" dirty="0" smtClean="0">
                          <a:solidFill>
                            <a:srgbClr val="000000"/>
                          </a:solidFill>
                          <a:latin typeface="Bookman Old Style" pitchFamily="18" charset="0"/>
                        </a:rPr>
                        <a:t> </a:t>
                      </a:r>
                      <a:r>
                        <a:rPr lang="en-IN" sz="1500" b="0" i="0" u="none" strike="noStrike" dirty="0">
                          <a:solidFill>
                            <a:srgbClr val="000000"/>
                          </a:solidFill>
                          <a:latin typeface="Bookman Old Style" pitchFamily="18" charset="0"/>
                        </a:rPr>
                        <a:t>Publicity, Preparation of relevant manuals</a:t>
                      </a:r>
                    </a:p>
                  </a:txBody>
                  <a:tcPr marL="9525" marR="9525" marT="9525" marB="0">
                    <a:solidFill>
                      <a:schemeClr val="accent3">
                        <a:lumMod val="40000"/>
                        <a:lumOff val="60000"/>
                      </a:schemeClr>
                    </a:solidFill>
                  </a:tcPr>
                </a:tc>
                <a:tc>
                  <a:txBody>
                    <a:bodyPr/>
                    <a:lstStyle/>
                    <a:p>
                      <a:pPr algn="r" fontAlgn="ctr"/>
                      <a:r>
                        <a:rPr lang="en-IN" sz="1500" b="0" i="0" u="none" strike="noStrike" dirty="0" smtClean="0">
                          <a:solidFill>
                            <a:srgbClr val="000000"/>
                          </a:solidFill>
                          <a:latin typeface="Bookman Old Style" pitchFamily="18" charset="0"/>
                        </a:rPr>
                        <a:t>0.01</a:t>
                      </a:r>
                      <a:endParaRPr lang="en-IN" sz="1500" b="0" i="0" u="none" strike="noStrike" dirty="0">
                        <a:solidFill>
                          <a:srgbClr val="000000"/>
                        </a:solidFill>
                        <a:latin typeface="Bookman Old Style" pitchFamily="18" charset="0"/>
                      </a:endParaRPr>
                    </a:p>
                  </a:txBody>
                  <a:tcPr marL="9525" marR="9525" marT="9525" marB="0" anchor="ctr">
                    <a:solidFill>
                      <a:schemeClr val="accent3">
                        <a:lumMod val="40000"/>
                        <a:lumOff val="60000"/>
                      </a:schemeClr>
                    </a:solidFill>
                  </a:tcPr>
                </a:tc>
              </a:tr>
              <a:tr h="268180">
                <a:tc>
                  <a:txBody>
                    <a:bodyPr/>
                    <a:lstStyle/>
                    <a:p>
                      <a:r>
                        <a:rPr lang="en-US" sz="1500" dirty="0" smtClean="0">
                          <a:solidFill>
                            <a:schemeClr val="tx2">
                              <a:lumMod val="50000"/>
                            </a:schemeClr>
                          </a:solidFill>
                          <a:latin typeface="Bookman Old Style" pitchFamily="18" charset="0"/>
                          <a:cs typeface="Times New Roman" pitchFamily="18" charset="0"/>
                        </a:rPr>
                        <a:t>(vii)</a:t>
                      </a:r>
                      <a:endParaRPr lang="en-IN" sz="150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0" i="0" u="none" strike="noStrike" dirty="0" smtClean="0">
                          <a:solidFill>
                            <a:srgbClr val="000000"/>
                          </a:solidFill>
                          <a:latin typeface="Bookman Old Style" pitchFamily="18" charset="0"/>
                        </a:rPr>
                        <a:t> </a:t>
                      </a:r>
                      <a:r>
                        <a:rPr lang="en-IN" sz="1500" b="0" i="0" u="none" strike="noStrike" dirty="0">
                          <a:solidFill>
                            <a:srgbClr val="000000"/>
                          </a:solidFill>
                          <a:latin typeface="Bookman Old Style" pitchFamily="18" charset="0"/>
                        </a:rPr>
                        <a:t>External Monitoring &amp; Evaluation </a:t>
                      </a:r>
                    </a:p>
                  </a:txBody>
                  <a:tcPr marL="9525" marR="9525" marT="9525" marB="0">
                    <a:solidFill>
                      <a:schemeClr val="accent3">
                        <a:lumMod val="40000"/>
                        <a:lumOff val="60000"/>
                      </a:schemeClr>
                    </a:solidFill>
                  </a:tcPr>
                </a:tc>
                <a:tc>
                  <a:txBody>
                    <a:bodyPr/>
                    <a:lstStyle/>
                    <a:p>
                      <a:pPr algn="r" fontAlgn="ctr"/>
                      <a:r>
                        <a:rPr lang="en-IN" sz="1500" b="0" i="0" u="none" strike="noStrike" dirty="0">
                          <a:solidFill>
                            <a:srgbClr val="000000"/>
                          </a:solidFill>
                          <a:latin typeface="Bookman Old Style" pitchFamily="18" charset="0"/>
                        </a:rPr>
                        <a:t> </a:t>
                      </a:r>
                      <a:r>
                        <a:rPr lang="en-IN" sz="1500" b="0" i="0" u="none" strike="noStrike" dirty="0" smtClean="0">
                          <a:solidFill>
                            <a:srgbClr val="000000"/>
                          </a:solidFill>
                          <a:latin typeface="Bookman Old Style" pitchFamily="18" charset="0"/>
                        </a:rPr>
                        <a:t>0.20</a:t>
                      </a:r>
                      <a:endParaRPr lang="en-IN" sz="1500" b="0" i="0" u="none" strike="noStrike" dirty="0">
                        <a:solidFill>
                          <a:srgbClr val="000000"/>
                        </a:solidFill>
                        <a:latin typeface="Bookman Old Style" pitchFamily="18" charset="0"/>
                      </a:endParaRPr>
                    </a:p>
                  </a:txBody>
                  <a:tcPr marL="9525" marR="9525" marT="9525" marB="0" anchor="ctr">
                    <a:solidFill>
                      <a:schemeClr val="accent3">
                        <a:lumMod val="40000"/>
                        <a:lumOff val="60000"/>
                      </a:schemeClr>
                    </a:solidFill>
                  </a:tcPr>
                </a:tc>
              </a:tr>
              <a:tr h="3126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1500" b="1" dirty="0" smtClean="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1" i="0" u="none" strike="noStrike">
                          <a:solidFill>
                            <a:srgbClr val="000000"/>
                          </a:solidFill>
                          <a:latin typeface="Bookman Old Style" pitchFamily="18" charset="0"/>
                        </a:rPr>
                        <a:t>Sub Total</a:t>
                      </a:r>
                    </a:p>
                  </a:txBody>
                  <a:tcPr marL="9525" marR="9525" marT="9525" marB="0">
                    <a:solidFill>
                      <a:schemeClr val="accent3">
                        <a:lumMod val="40000"/>
                        <a:lumOff val="60000"/>
                      </a:schemeClr>
                    </a:solidFill>
                  </a:tcPr>
                </a:tc>
                <a:tc>
                  <a:txBody>
                    <a:bodyPr/>
                    <a:lstStyle/>
                    <a:p>
                      <a:pPr algn="r" fontAlgn="t"/>
                      <a:r>
                        <a:rPr lang="en-IN" sz="1500" b="1" i="0" u="none" strike="noStrike" dirty="0" smtClean="0">
                          <a:solidFill>
                            <a:srgbClr val="000000"/>
                          </a:solidFill>
                          <a:latin typeface="Bookman Old Style" pitchFamily="18" charset="0"/>
                        </a:rPr>
                        <a:t>3.77</a:t>
                      </a:r>
                      <a:endParaRPr lang="en-IN" sz="1500" b="1" i="0" u="none" strike="noStrike" dirty="0">
                        <a:solidFill>
                          <a:srgbClr val="000000"/>
                        </a:solidFill>
                        <a:latin typeface="Bookman Old Style" pitchFamily="18" charset="0"/>
                      </a:endParaRPr>
                    </a:p>
                  </a:txBody>
                  <a:tcPr marL="9525" marR="9525" marT="9525" marB="0">
                    <a:solidFill>
                      <a:schemeClr val="accent3">
                        <a:lumMod val="40000"/>
                        <a:lumOff val="60000"/>
                      </a:schemeClr>
                    </a:solidFill>
                  </a:tcPr>
                </a:tc>
              </a:tr>
            </a:tbl>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611560" y="1844824"/>
            <a:ext cx="7772400" cy="720080"/>
          </a:xfrm>
        </p:spPr>
        <p:txBody>
          <a:bodyPr>
            <a:normAutofit fontScale="90000"/>
          </a:bodyPr>
          <a:lstStyle/>
          <a:p>
            <a:pPr algn="ctr" eaLnBrk="1" fontAlgn="auto" hangingPunct="1">
              <a:spcAft>
                <a:spcPts val="0"/>
              </a:spcAft>
              <a:defRPr/>
            </a:pPr>
            <a:r>
              <a:rPr lang="en-US" altLang="en-US" sz="6000" dirty="0" smtClean="0">
                <a:solidFill>
                  <a:srgbClr val="FF0000"/>
                </a:solidFill>
                <a:latin typeface="Lucida Bright" pitchFamily="18" charset="0"/>
              </a:rPr>
              <a:t>Thank You</a:t>
            </a:r>
          </a:p>
        </p:txBody>
      </p:sp>
      <p:pic>
        <p:nvPicPr>
          <p:cNvPr id="49155" name="Picture 5" descr="C:\Documents and Settings\user\Desktop\LOGO\MDM_LOGO_JPEG.JPG"/>
          <p:cNvPicPr>
            <a:picLocks noChangeAspect="1" noChangeArrowheads="1"/>
          </p:cNvPicPr>
          <p:nvPr/>
        </p:nvPicPr>
        <p:blipFill>
          <a:blip r:embed="rId3" cstate="print"/>
          <a:srcRect l="27779" t="13121" r="27777" b="10283"/>
          <a:stretch>
            <a:fillRect/>
          </a:stretch>
        </p:blipFill>
        <p:spPr bwMode="auto">
          <a:xfrm>
            <a:off x="3347864" y="260648"/>
            <a:ext cx="1754196" cy="1500198"/>
          </a:xfrm>
          <a:prstGeom prst="rect">
            <a:avLst/>
          </a:prstGeom>
          <a:noFill/>
          <a:ln w="9525">
            <a:noFill/>
            <a:miter lim="800000"/>
            <a:headEnd/>
            <a:tailEnd/>
          </a:ln>
        </p:spPr>
      </p:pic>
      <p:pic>
        <p:nvPicPr>
          <p:cNvPr id="4" name="Content Placeholder 3" descr="140520121056.jpg"/>
          <p:cNvPicPr>
            <a:picLocks noChangeAspect="1"/>
          </p:cNvPicPr>
          <p:nvPr/>
        </p:nvPicPr>
        <p:blipFill>
          <a:blip r:embed="rId4" cstate="print">
            <a:lum bright="20000" contrast="20000"/>
          </a:blip>
          <a:stretch>
            <a:fillRect/>
          </a:stretch>
        </p:blipFill>
        <p:spPr>
          <a:xfrm>
            <a:off x="1187624" y="2564904"/>
            <a:ext cx="6624736" cy="3744416"/>
          </a:xfrm>
          <a:prstGeom prst="rect">
            <a:avLst/>
          </a:prstGeo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05088" cy="896144"/>
          </a:xfrm>
        </p:spPr>
        <p:txBody>
          <a:bodyPr>
            <a:normAutofit/>
          </a:bodyPr>
          <a:lstStyle/>
          <a:p>
            <a:pPr algn="ctr"/>
            <a:r>
              <a:rPr lang="en-US" sz="2000" dirty="0" smtClean="0">
                <a:latin typeface="Bookman Old Style" pitchFamily="18" charset="0"/>
              </a:rPr>
              <a:t>SECTION –II</a:t>
            </a:r>
            <a:br>
              <a:rPr lang="en-US" sz="2000" dirty="0" smtClean="0">
                <a:latin typeface="Bookman Old Style" pitchFamily="18" charset="0"/>
              </a:rPr>
            </a:br>
            <a:endParaRPr lang="en-IN" sz="2000" dirty="0">
              <a:solidFill>
                <a:schemeClr val="accent4">
                  <a:lumMod val="60000"/>
                  <a:lumOff val="40000"/>
                </a:schemeClr>
              </a:solidFill>
              <a:latin typeface="Bookman Old Style" pitchFamily="18" charset="0"/>
            </a:endParaRPr>
          </a:p>
        </p:txBody>
      </p:sp>
      <p:sp>
        <p:nvSpPr>
          <p:cNvPr id="3" name="Content Placeholder 2"/>
          <p:cNvSpPr>
            <a:spLocks noGrp="1"/>
          </p:cNvSpPr>
          <p:nvPr>
            <p:ph idx="1"/>
          </p:nvPr>
        </p:nvSpPr>
        <p:spPr>
          <a:xfrm>
            <a:off x="323528" y="1124744"/>
            <a:ext cx="8208912" cy="2917304"/>
          </a:xfrm>
        </p:spPr>
        <p:txBody>
          <a:bodyPr>
            <a:noAutofit/>
          </a:bodyPr>
          <a:lstStyle/>
          <a:p>
            <a:pPr algn="ctr">
              <a:buNone/>
            </a:pPr>
            <a:r>
              <a:rPr lang="en-US" sz="6000" b="1" dirty="0" smtClean="0">
                <a:solidFill>
                  <a:schemeClr val="accent3">
                    <a:lumMod val="60000"/>
                    <a:lumOff val="40000"/>
                  </a:schemeClr>
                </a:solidFill>
                <a:latin typeface="Bookman Old Style" pitchFamily="18" charset="0"/>
              </a:rPr>
              <a:t>COUNT OF CHILDREN </a:t>
            </a:r>
          </a:p>
          <a:p>
            <a:pPr algn="ctr">
              <a:buNone/>
            </a:pPr>
            <a:r>
              <a:rPr lang="en-US" sz="6000" b="1" dirty="0" smtClean="0">
                <a:solidFill>
                  <a:schemeClr val="accent3">
                    <a:lumMod val="60000"/>
                    <a:lumOff val="40000"/>
                  </a:schemeClr>
                </a:solidFill>
                <a:latin typeface="Bookman Old Style" pitchFamily="18" charset="0"/>
              </a:rPr>
              <a:t>&amp;    </a:t>
            </a:r>
          </a:p>
          <a:p>
            <a:pPr algn="ctr">
              <a:buNone/>
            </a:pPr>
            <a:r>
              <a:rPr lang="en-US" sz="6000" b="1" dirty="0" smtClean="0">
                <a:solidFill>
                  <a:schemeClr val="accent3">
                    <a:lumMod val="60000"/>
                    <a:lumOff val="40000"/>
                  </a:schemeClr>
                </a:solidFill>
                <a:latin typeface="Bookman Old Style" pitchFamily="18" charset="0"/>
              </a:rPr>
              <a:t>  INSTITUTIONS</a:t>
            </a:r>
            <a:endParaRPr lang="en-IN" sz="6000" b="1" dirty="0">
              <a:solidFill>
                <a:schemeClr val="accent3">
                  <a:lumMod val="60000"/>
                  <a:lumOff val="40000"/>
                </a:schemeClr>
              </a:solidFill>
              <a:latin typeface="Bookman Old Style" pitchFamily="18" charset="0"/>
            </a:endParaRPr>
          </a:p>
        </p:txBody>
      </p:sp>
      <p:sp>
        <p:nvSpPr>
          <p:cNvPr id="4" name="Slide Number Placeholder 3"/>
          <p:cNvSpPr>
            <a:spLocks noGrp="1"/>
          </p:cNvSpPr>
          <p:nvPr>
            <p:ph type="sldNum" sz="quarter" idx="12"/>
          </p:nvPr>
        </p:nvSpPr>
        <p:spPr/>
        <p:txBody>
          <a:bodyPr/>
          <a:lstStyle/>
          <a:p>
            <a:pPr>
              <a:defRPr/>
            </a:pPr>
            <a:fld id="{1D3D73B6-85B6-4B74-B05A-59AA96DD6C95}" type="slidenum">
              <a:rPr lang="en-US" smtClean="0"/>
              <a:pPr>
                <a:defRPr/>
              </a:pPr>
              <a:t>5</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381000"/>
            <a:ext cx="8991600" cy="762000"/>
          </a:xfrm>
        </p:spPr>
        <p:txBody>
          <a:bodyPr>
            <a:normAutofit/>
          </a:bodyPr>
          <a:lstStyle/>
          <a:p>
            <a:pPr algn="ctr" fontAlgn="auto">
              <a:spcAft>
                <a:spcPts val="0"/>
              </a:spcAft>
              <a:defRPr/>
            </a:pPr>
            <a:r>
              <a:rPr lang="en-US" sz="2000" b="1" u="sng" dirty="0" smtClean="0">
                <a:solidFill>
                  <a:schemeClr val="accent4">
                    <a:lumMod val="60000"/>
                    <a:lumOff val="40000"/>
                  </a:schemeClr>
                </a:solidFill>
                <a:latin typeface="Bookman Old Style" pitchFamily="18" charset="0"/>
              </a:rPr>
              <a:t>Count of Institutes and </a:t>
            </a:r>
            <a:r>
              <a:rPr lang="en-US" sz="2000" u="sng" dirty="0" smtClean="0">
                <a:solidFill>
                  <a:schemeClr val="accent4">
                    <a:lumMod val="60000"/>
                    <a:lumOff val="40000"/>
                  </a:schemeClr>
                </a:solidFill>
                <a:latin typeface="Bookman Old Style" pitchFamily="18" charset="0"/>
              </a:rPr>
              <a:t>C</a:t>
            </a:r>
            <a:r>
              <a:rPr lang="en-US" sz="2000" b="1" u="sng" dirty="0" smtClean="0">
                <a:solidFill>
                  <a:schemeClr val="accent4">
                    <a:lumMod val="60000"/>
                    <a:lumOff val="40000"/>
                  </a:schemeClr>
                </a:solidFill>
                <a:latin typeface="Bookman Old Style" pitchFamily="18" charset="0"/>
              </a:rPr>
              <a:t>hildren covered in 2018-19</a:t>
            </a:r>
            <a:endParaRPr lang="en-IN" sz="2000" u="sng" dirty="0" smtClean="0">
              <a:solidFill>
                <a:schemeClr val="accent4">
                  <a:lumMod val="60000"/>
                  <a:lumOff val="40000"/>
                </a:schemeClr>
              </a:solidFill>
              <a:latin typeface="Bookman Old Style"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982120827"/>
              </p:ext>
            </p:extLst>
          </p:nvPr>
        </p:nvGraphicFramePr>
        <p:xfrm>
          <a:off x="395536" y="1628800"/>
          <a:ext cx="8461604" cy="2363341"/>
        </p:xfrm>
        <a:graphic>
          <a:graphicData uri="http://schemas.openxmlformats.org/drawingml/2006/table">
            <a:tbl>
              <a:tblPr firstRow="1" bandRow="1">
                <a:tableStyleId>{5C22544A-7EE6-4342-B048-85BDC9FD1C3A}</a:tableStyleId>
              </a:tblPr>
              <a:tblGrid>
                <a:gridCol w="1880808"/>
                <a:gridCol w="1744171"/>
                <a:gridCol w="2135661"/>
                <a:gridCol w="2700964"/>
              </a:tblGrid>
              <a:tr h="609600">
                <a:tc>
                  <a:txBody>
                    <a:bodyPr/>
                    <a:lstStyle/>
                    <a:p>
                      <a:pPr marL="0" algn="l" rtl="0" eaLnBrk="1" latinLnBrk="0" hangingPunct="1">
                        <a:lnSpc>
                          <a:spcPct val="115000"/>
                        </a:lnSpc>
                        <a:spcAft>
                          <a:spcPts val="0"/>
                        </a:spcAft>
                      </a:pPr>
                      <a:r>
                        <a:rPr kumimoji="0" lang="en-US" sz="1500" b="1" kern="1200" dirty="0" smtClean="0">
                          <a:solidFill>
                            <a:schemeClr val="tx2">
                              <a:lumMod val="50000"/>
                            </a:schemeClr>
                          </a:solidFill>
                          <a:latin typeface="Times New Roman" pitchFamily="18" charset="0"/>
                          <a:ea typeface="+mn-ea"/>
                          <a:cs typeface="Times New Roman" pitchFamily="18" charset="0"/>
                        </a:rPr>
                        <a:t>Types of Schools</a:t>
                      </a:r>
                      <a:endParaRPr kumimoji="0" lang="en-IN" sz="1500" b="1"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IN" sz="1500" b="1" kern="1200" dirty="0" smtClean="0">
                          <a:solidFill>
                            <a:schemeClr val="tx2">
                              <a:lumMod val="50000"/>
                            </a:schemeClr>
                          </a:solidFill>
                          <a:latin typeface="Times New Roman" pitchFamily="18" charset="0"/>
                          <a:ea typeface="+mn-ea"/>
                          <a:cs typeface="Times New Roman" pitchFamily="18" charset="0"/>
                        </a:rPr>
                        <a:t>Institutes</a:t>
                      </a:r>
                      <a:endParaRPr kumimoji="0" lang="en-IN" sz="1500" b="1"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IN" sz="1500" b="1" kern="1200" dirty="0" smtClean="0">
                          <a:solidFill>
                            <a:schemeClr val="tx2">
                              <a:lumMod val="50000"/>
                            </a:schemeClr>
                          </a:solidFill>
                          <a:latin typeface="Times New Roman" pitchFamily="18" charset="0"/>
                          <a:ea typeface="+mn-ea"/>
                          <a:cs typeface="Times New Roman" pitchFamily="18" charset="0"/>
                        </a:rPr>
                        <a:t>Enrolment  in  2018-19</a:t>
                      </a:r>
                      <a:endParaRPr kumimoji="0" lang="en-IN" sz="1500" b="1"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US" sz="1500" b="1" kern="1200" dirty="0" smtClean="0">
                          <a:solidFill>
                            <a:schemeClr val="tx2">
                              <a:lumMod val="50000"/>
                            </a:schemeClr>
                          </a:solidFill>
                          <a:latin typeface="Times New Roman" pitchFamily="18" charset="0"/>
                          <a:ea typeface="+mn-ea"/>
                          <a:cs typeface="Times New Roman" pitchFamily="18" charset="0"/>
                        </a:rPr>
                        <a:t>Beneficiaries in </a:t>
                      </a:r>
                      <a:r>
                        <a:rPr kumimoji="0" lang="en-IN" sz="1500" b="1" kern="1200" dirty="0" smtClean="0">
                          <a:solidFill>
                            <a:schemeClr val="tx2">
                              <a:lumMod val="50000"/>
                            </a:schemeClr>
                          </a:solidFill>
                          <a:latin typeface="Times New Roman" pitchFamily="18" charset="0"/>
                          <a:ea typeface="+mn-ea"/>
                          <a:cs typeface="Times New Roman" pitchFamily="18" charset="0"/>
                        </a:rPr>
                        <a:t>2018-19</a:t>
                      </a:r>
                      <a:endParaRPr kumimoji="0" lang="en-IN" sz="1500" b="1"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r>
              <a:tr h="278904">
                <a:tc>
                  <a:txBody>
                    <a:bodyPr/>
                    <a:lstStyle/>
                    <a:p>
                      <a:pPr marL="0" algn="l" rtl="0" eaLnBrk="1" latinLnBrk="0" hangingPunct="1">
                        <a:lnSpc>
                          <a:spcPct val="115000"/>
                        </a:lnSpc>
                        <a:spcAft>
                          <a:spcPts val="0"/>
                        </a:spcAft>
                      </a:pPr>
                      <a:r>
                        <a:rPr kumimoji="0" lang="en-IN" sz="1500" b="1" kern="1200" dirty="0">
                          <a:solidFill>
                            <a:schemeClr val="tx2">
                              <a:lumMod val="50000"/>
                            </a:schemeClr>
                          </a:solidFill>
                          <a:latin typeface="Times New Roman" pitchFamily="18" charset="0"/>
                          <a:ea typeface="+mn-ea"/>
                          <a:cs typeface="Times New Roman" pitchFamily="18" charset="0"/>
                        </a:rPr>
                        <a:t>Primary</a:t>
                      </a: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IN" sz="1500" b="0" kern="1200" smtClean="0">
                          <a:solidFill>
                            <a:schemeClr val="tx2">
                              <a:lumMod val="50000"/>
                            </a:schemeClr>
                          </a:solidFill>
                          <a:latin typeface="Times New Roman" pitchFamily="18" charset="0"/>
                          <a:ea typeface="+mn-ea"/>
                          <a:cs typeface="Times New Roman" pitchFamily="18" charset="0"/>
                        </a:rPr>
                        <a:t>8702</a:t>
                      </a:r>
                      <a:endParaRPr kumimoji="0" lang="en-IN" sz="1500" b="0"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IN" sz="1500" b="0" kern="1200" dirty="0" smtClean="0">
                          <a:solidFill>
                            <a:schemeClr val="tx2">
                              <a:lumMod val="50000"/>
                            </a:schemeClr>
                          </a:solidFill>
                          <a:latin typeface="Times New Roman" pitchFamily="18" charset="0"/>
                          <a:ea typeface="+mn-ea"/>
                          <a:cs typeface="Times New Roman" pitchFamily="18" charset="0"/>
                        </a:rPr>
                        <a:t>889458</a:t>
                      </a:r>
                      <a:endParaRPr kumimoji="0" lang="en-IN" sz="1500" b="0"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IN" sz="1500" b="0" kern="1200" smtClean="0">
                          <a:solidFill>
                            <a:schemeClr val="tx2">
                              <a:lumMod val="50000"/>
                            </a:schemeClr>
                          </a:solidFill>
                          <a:latin typeface="Times New Roman" pitchFamily="18" charset="0"/>
                          <a:ea typeface="+mn-ea"/>
                          <a:cs typeface="Times New Roman" pitchFamily="18" charset="0"/>
                        </a:rPr>
                        <a:t>787671(88.56%)</a:t>
                      </a:r>
                      <a:endParaRPr kumimoji="0" lang="en-IN" sz="1500" b="0"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r>
              <a:tr h="420726">
                <a:tc>
                  <a:txBody>
                    <a:bodyPr/>
                    <a:lstStyle/>
                    <a:p>
                      <a:pPr marL="0" algn="l" rtl="0" eaLnBrk="1" latinLnBrk="0" hangingPunct="1">
                        <a:lnSpc>
                          <a:spcPct val="115000"/>
                        </a:lnSpc>
                        <a:spcAft>
                          <a:spcPts val="0"/>
                        </a:spcAft>
                      </a:pPr>
                      <a:r>
                        <a:rPr kumimoji="0" lang="en-IN" sz="1500" b="1" kern="1200" dirty="0">
                          <a:solidFill>
                            <a:schemeClr val="tx2">
                              <a:lumMod val="50000"/>
                            </a:schemeClr>
                          </a:solidFill>
                          <a:latin typeface="Times New Roman" pitchFamily="18" charset="0"/>
                          <a:ea typeface="+mn-ea"/>
                          <a:cs typeface="Times New Roman" pitchFamily="18" charset="0"/>
                        </a:rPr>
                        <a:t>Upper Primary</a:t>
                      </a: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IN" sz="1500" b="0" kern="1200" dirty="0" smtClean="0">
                          <a:solidFill>
                            <a:schemeClr val="tx2">
                              <a:lumMod val="50000"/>
                            </a:schemeClr>
                          </a:solidFill>
                          <a:latin typeface="Times New Roman" pitchFamily="18" charset="0"/>
                          <a:ea typeface="+mn-ea"/>
                          <a:cs typeface="Times New Roman" pitchFamily="18" charset="0"/>
                        </a:rPr>
                        <a:t>5653</a:t>
                      </a:r>
                      <a:endParaRPr kumimoji="0" lang="en-IN" sz="1500" b="0"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IN" sz="1500" b="0" kern="1200" dirty="0" smtClean="0">
                          <a:solidFill>
                            <a:schemeClr val="tx2">
                              <a:lumMod val="50000"/>
                            </a:schemeClr>
                          </a:solidFill>
                          <a:latin typeface="Times New Roman" pitchFamily="18" charset="0"/>
                          <a:ea typeface="+mn-ea"/>
                          <a:cs typeface="Times New Roman" pitchFamily="18" charset="0"/>
                        </a:rPr>
                        <a:t>599413</a:t>
                      </a:r>
                      <a:endParaRPr kumimoji="0" lang="en-IN" sz="1500" b="0"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IN" sz="1500" b="0" kern="1200" dirty="0" smtClean="0">
                          <a:solidFill>
                            <a:schemeClr val="tx2">
                              <a:lumMod val="50000"/>
                            </a:schemeClr>
                          </a:solidFill>
                          <a:latin typeface="Times New Roman" pitchFamily="18" charset="0"/>
                          <a:ea typeface="+mn-ea"/>
                          <a:cs typeface="Times New Roman" pitchFamily="18" charset="0"/>
                        </a:rPr>
                        <a:t>526983(87.92%) </a:t>
                      </a:r>
                      <a:endParaRPr kumimoji="0" lang="en-IN" sz="1500" b="0"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r>
              <a:tr h="587386">
                <a:tc>
                  <a:txBody>
                    <a:bodyPr/>
                    <a:lstStyle/>
                    <a:p>
                      <a:pPr marL="0" algn="l" rtl="0" eaLnBrk="1" latinLnBrk="0" hangingPunct="1">
                        <a:lnSpc>
                          <a:spcPct val="115000"/>
                        </a:lnSpc>
                        <a:spcAft>
                          <a:spcPts val="0"/>
                        </a:spcAft>
                      </a:pPr>
                      <a:r>
                        <a:rPr kumimoji="0" lang="en-US" sz="1500" b="1" kern="1200" dirty="0" smtClean="0">
                          <a:solidFill>
                            <a:schemeClr val="tx2">
                              <a:lumMod val="50000"/>
                            </a:schemeClr>
                          </a:solidFill>
                          <a:latin typeface="Times New Roman" pitchFamily="18" charset="0"/>
                          <a:ea typeface="+mn-ea"/>
                          <a:cs typeface="Times New Roman" pitchFamily="18" charset="0"/>
                        </a:rPr>
                        <a:t>NCLP (special Training Centers)</a:t>
                      </a:r>
                      <a:endParaRPr kumimoji="0" lang="en-IN" sz="1500" b="1"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IN" sz="1500" b="0" kern="1200" dirty="0" smtClean="0">
                          <a:solidFill>
                            <a:schemeClr val="tx2">
                              <a:lumMod val="50000"/>
                            </a:schemeClr>
                          </a:solidFill>
                          <a:latin typeface="Times New Roman" pitchFamily="18" charset="0"/>
                          <a:ea typeface="+mn-ea"/>
                          <a:cs typeface="Times New Roman" pitchFamily="18" charset="0"/>
                        </a:rPr>
                        <a:t>35</a:t>
                      </a:r>
                      <a:endParaRPr kumimoji="0" lang="en-IN" sz="1500" b="0"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IN" sz="1500" b="0" kern="1200" dirty="0" smtClean="0">
                          <a:solidFill>
                            <a:schemeClr val="tx2">
                              <a:lumMod val="50000"/>
                            </a:schemeClr>
                          </a:solidFill>
                          <a:latin typeface="Times New Roman" pitchFamily="18" charset="0"/>
                          <a:ea typeface="+mn-ea"/>
                          <a:cs typeface="Times New Roman" pitchFamily="18" charset="0"/>
                        </a:rPr>
                        <a:t>2298</a:t>
                      </a:r>
                      <a:endParaRPr kumimoji="0" lang="en-IN" sz="1500" b="0"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US" sz="1500" b="0" kern="1200" dirty="0" smtClean="0">
                          <a:solidFill>
                            <a:schemeClr val="tx2">
                              <a:lumMod val="50000"/>
                            </a:schemeClr>
                          </a:solidFill>
                          <a:latin typeface="Times New Roman" pitchFamily="18" charset="0"/>
                          <a:ea typeface="+mn-ea"/>
                          <a:cs typeface="Times New Roman" pitchFamily="18" charset="0"/>
                        </a:rPr>
                        <a:t>1291(56.18%)</a:t>
                      </a:r>
                      <a:endParaRPr kumimoji="0" lang="en-IN" sz="1500" b="0"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r>
              <a:tr h="432048">
                <a:tc>
                  <a:txBody>
                    <a:bodyPr/>
                    <a:lstStyle/>
                    <a:p>
                      <a:pPr marL="0" algn="l" rtl="0" eaLnBrk="1" latinLnBrk="0" hangingPunct="1">
                        <a:lnSpc>
                          <a:spcPct val="115000"/>
                        </a:lnSpc>
                        <a:spcAft>
                          <a:spcPts val="0"/>
                        </a:spcAft>
                      </a:pPr>
                      <a:r>
                        <a:rPr kumimoji="0" lang="en-US" sz="1500" b="1" kern="1200" dirty="0" smtClean="0">
                          <a:solidFill>
                            <a:schemeClr val="tx2">
                              <a:lumMod val="50000"/>
                            </a:schemeClr>
                          </a:solidFill>
                          <a:latin typeface="Times New Roman" pitchFamily="18" charset="0"/>
                          <a:ea typeface="+mn-ea"/>
                          <a:cs typeface="Times New Roman" pitchFamily="18" charset="0"/>
                        </a:rPr>
                        <a:t>Total</a:t>
                      </a:r>
                      <a:endParaRPr kumimoji="0" lang="en-IN" sz="1500" b="1"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c>
                  <a:txBody>
                    <a:bodyPr/>
                    <a:lstStyle/>
                    <a:p>
                      <a:pPr algn="l" rtl="0" fontAlgn="t"/>
                      <a:r>
                        <a:rPr lang="en-US" sz="1500" b="1" i="0" u="none" strike="noStrike" dirty="0" smtClean="0">
                          <a:solidFill>
                            <a:srgbClr val="191919"/>
                          </a:solidFill>
                          <a:latin typeface="Times New Roman" pitchFamily="18" charset="0"/>
                          <a:cs typeface="Times New Roman" pitchFamily="18" charset="0"/>
                        </a:rPr>
                        <a:t>14390</a:t>
                      </a:r>
                      <a:endParaRPr lang="en-US" sz="1500" b="1" i="0" u="none" strike="noStrike" dirty="0">
                        <a:solidFill>
                          <a:srgbClr val="191919"/>
                        </a:solidFill>
                        <a:latin typeface="Times New Roman" pitchFamily="18" charset="0"/>
                        <a:cs typeface="Times New Roman" pitchFamily="18" charset="0"/>
                      </a:endParaRPr>
                    </a:p>
                  </a:txBody>
                  <a:tcPr marL="9525" marR="9525" marT="9525" marB="0">
                    <a:solidFill>
                      <a:schemeClr val="accent3">
                        <a:lumMod val="40000"/>
                        <a:lumOff val="60000"/>
                      </a:schemeClr>
                    </a:solidFill>
                  </a:tcPr>
                </a:tc>
                <a:tc>
                  <a:txBody>
                    <a:bodyPr/>
                    <a:lstStyle/>
                    <a:p>
                      <a:pPr algn="l" rtl="0" fontAlgn="t"/>
                      <a:r>
                        <a:rPr lang="en-US" sz="1500" b="1" i="0" u="none" strike="noStrike" dirty="0" smtClean="0">
                          <a:solidFill>
                            <a:srgbClr val="191919"/>
                          </a:solidFill>
                          <a:latin typeface="Times New Roman" pitchFamily="18" charset="0"/>
                          <a:cs typeface="Times New Roman" pitchFamily="18" charset="0"/>
                        </a:rPr>
                        <a:t>1491169</a:t>
                      </a:r>
                    </a:p>
                    <a:p>
                      <a:pPr algn="l" rtl="0" fontAlgn="t"/>
                      <a:endParaRPr lang="en-US" sz="1500" b="1" i="0" u="none" strike="noStrike" dirty="0">
                        <a:solidFill>
                          <a:srgbClr val="191919"/>
                        </a:solidFill>
                        <a:latin typeface="Times New Roman" pitchFamily="18" charset="0"/>
                        <a:cs typeface="Times New Roman" pitchFamily="18" charset="0"/>
                      </a:endParaRPr>
                    </a:p>
                  </a:txBody>
                  <a:tcPr marL="9525" marR="9525" marT="9525" marB="0">
                    <a:solidFill>
                      <a:schemeClr val="accent3">
                        <a:lumMod val="40000"/>
                        <a:lumOff val="60000"/>
                      </a:schemeClr>
                    </a:solidFill>
                  </a:tcPr>
                </a:tc>
                <a:tc>
                  <a:txBody>
                    <a:bodyPr/>
                    <a:lstStyle/>
                    <a:p>
                      <a:pPr algn="l" rtl="0" fontAlgn="t"/>
                      <a:r>
                        <a:rPr lang="en-US" sz="1500" b="1" i="0" u="none" strike="noStrike" dirty="0" smtClean="0">
                          <a:solidFill>
                            <a:srgbClr val="191919"/>
                          </a:solidFill>
                          <a:latin typeface="Times New Roman" pitchFamily="18" charset="0"/>
                          <a:cs typeface="Times New Roman" pitchFamily="18" charset="0"/>
                        </a:rPr>
                        <a:t>1315945(88%)</a:t>
                      </a:r>
                      <a:endParaRPr lang="en-US" sz="1500" b="1" i="0" u="none" strike="noStrike" dirty="0">
                        <a:solidFill>
                          <a:srgbClr val="191919"/>
                        </a:solidFill>
                        <a:latin typeface="Times New Roman" pitchFamily="18" charset="0"/>
                        <a:cs typeface="Times New Roman" pitchFamily="18" charset="0"/>
                      </a:endParaRPr>
                    </a:p>
                  </a:txBody>
                  <a:tcPr marL="9525" marR="9525" marT="9525" marB="0">
                    <a:solidFill>
                      <a:schemeClr val="accent3">
                        <a:lumMod val="40000"/>
                        <a:lumOff val="60000"/>
                      </a:schemeClr>
                    </a:solidFill>
                  </a:tcPr>
                </a:tc>
              </a:tr>
            </a:tbl>
          </a:graphicData>
        </a:graphic>
      </p:graphicFrame>
      <p:sp>
        <p:nvSpPr>
          <p:cNvPr id="6" name="Slide Number Placeholder 5"/>
          <p:cNvSpPr>
            <a:spLocks noGrp="1"/>
          </p:cNvSpPr>
          <p:nvPr>
            <p:ph type="sldNum" sz="quarter" idx="12"/>
          </p:nvPr>
        </p:nvSpPr>
        <p:spPr/>
        <p:txBody>
          <a:bodyPr/>
          <a:lstStyle/>
          <a:p>
            <a:pPr>
              <a:defRPr/>
            </a:pPr>
            <a:fld id="{B12CA129-4331-452A-B3A3-FCF713B125B0}" type="slidenum">
              <a:rPr lang="en-US" sz="2000"/>
              <a:pPr>
                <a:defRPr/>
              </a:pPr>
              <a:t>6</a:t>
            </a:fld>
            <a:endParaRPr lang="en-US" sz="2000" dirty="0"/>
          </a:p>
        </p:txBody>
      </p:sp>
      <p:sp>
        <p:nvSpPr>
          <p:cNvPr id="7" name="TextBox 6"/>
          <p:cNvSpPr txBox="1"/>
          <p:nvPr/>
        </p:nvSpPr>
        <p:spPr>
          <a:xfrm>
            <a:off x="251520" y="4293096"/>
            <a:ext cx="8643998" cy="784830"/>
          </a:xfrm>
          <a:prstGeom prst="rect">
            <a:avLst/>
          </a:prstGeom>
          <a:noFill/>
        </p:spPr>
        <p:txBody>
          <a:bodyPr wrap="square" rtlCol="0">
            <a:spAutoFit/>
          </a:bodyPr>
          <a:lstStyle/>
          <a:p>
            <a:pPr algn="just"/>
            <a:r>
              <a:rPr lang="en-US" sz="1500" dirty="0" smtClean="0">
                <a:latin typeface="Bookman Old Style" pitchFamily="18" charset="0"/>
              </a:rPr>
              <a:t>NCLP (National child </a:t>
            </a:r>
            <a:r>
              <a:rPr lang="en-US" sz="1500" dirty="0" err="1" smtClean="0">
                <a:latin typeface="Bookman Old Style" pitchFamily="18" charset="0"/>
              </a:rPr>
              <a:t>labour</a:t>
            </a:r>
            <a:r>
              <a:rPr lang="en-US" sz="1500" dirty="0" smtClean="0">
                <a:latin typeface="Bookman Old Style" pitchFamily="18" charset="0"/>
              </a:rPr>
              <a:t> Project) (Special Training </a:t>
            </a:r>
            <a:r>
              <a:rPr lang="en-US" sz="1500" dirty="0" err="1" smtClean="0">
                <a:latin typeface="Bookman Old Style" pitchFamily="18" charset="0"/>
              </a:rPr>
              <a:t>Centres</a:t>
            </a:r>
            <a:r>
              <a:rPr lang="en-US" sz="1500" dirty="0" smtClean="0">
                <a:latin typeface="Bookman Old Style" pitchFamily="18" charset="0"/>
              </a:rPr>
              <a:t>) are Govt. of India Schools under </a:t>
            </a:r>
            <a:r>
              <a:rPr lang="en-US" sz="1500" dirty="0" err="1" smtClean="0">
                <a:latin typeface="Bookman Old Style" pitchFamily="18" charset="0"/>
              </a:rPr>
              <a:t>labour</a:t>
            </a:r>
            <a:r>
              <a:rPr lang="en-US" sz="1500" dirty="0" smtClean="0">
                <a:latin typeface="Bookman Old Style" pitchFamily="18" charset="0"/>
              </a:rPr>
              <a:t> Department in two districts Faridabad &amp; </a:t>
            </a:r>
            <a:r>
              <a:rPr lang="en-US" sz="1500" dirty="0" err="1" smtClean="0">
                <a:latin typeface="Bookman Old Style" pitchFamily="18" charset="0"/>
              </a:rPr>
              <a:t>Gurgaon</a:t>
            </a:r>
            <a:r>
              <a:rPr lang="en-US" sz="1500" dirty="0" smtClean="0">
                <a:latin typeface="Bookman Old Style" pitchFamily="18" charset="0"/>
              </a:rPr>
              <a:t> .</a:t>
            </a:r>
          </a:p>
          <a:p>
            <a:pPr algn="just"/>
            <a:endParaRPr lang="en-US" sz="1500" dirty="0">
              <a:latin typeface="Lucida Bright"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421591891"/>
              </p:ext>
            </p:extLst>
          </p:nvPr>
        </p:nvGraphicFramePr>
        <p:xfrm>
          <a:off x="179512" y="357166"/>
          <a:ext cx="8712968" cy="3503882"/>
        </p:xfrm>
        <a:graphic>
          <a:graphicData uri="http://schemas.openxmlformats.org/drawingml/2006/table">
            <a:tbl>
              <a:tblPr/>
              <a:tblGrid>
                <a:gridCol w="1933336"/>
                <a:gridCol w="1584026"/>
                <a:gridCol w="1998311"/>
                <a:gridCol w="1778982"/>
                <a:gridCol w="1418313"/>
              </a:tblGrid>
              <a:tr h="623562">
                <a:tc gridSpan="5">
                  <a:txBody>
                    <a:bodyPr/>
                    <a:lstStyle/>
                    <a:p>
                      <a:pPr algn="ctr" fontAlgn="t"/>
                      <a:r>
                        <a:rPr lang="en-IN" sz="2000" b="1" i="0" u="none" strike="noStrike" dirty="0">
                          <a:solidFill>
                            <a:srgbClr val="C00000"/>
                          </a:solidFill>
                          <a:latin typeface="Bookman Old Style" pitchFamily="18" charset="0"/>
                        </a:rPr>
                        <a:t>Total No. of </a:t>
                      </a:r>
                      <a:r>
                        <a:rPr lang="en-IN" sz="2000" b="1" i="0" u="none" strike="noStrike" dirty="0" smtClean="0">
                          <a:solidFill>
                            <a:srgbClr val="C00000"/>
                          </a:solidFill>
                          <a:latin typeface="Bookman Old Style" pitchFamily="18" charset="0"/>
                        </a:rPr>
                        <a:t>Institutions </a:t>
                      </a:r>
                      <a:r>
                        <a:rPr lang="en-IN" sz="2000" b="1" i="0" u="none" strike="noStrike" dirty="0">
                          <a:solidFill>
                            <a:srgbClr val="C00000"/>
                          </a:solidFill>
                          <a:latin typeface="Bookman Old Style" pitchFamily="18" charset="0"/>
                        </a:rPr>
                        <a:t>&amp; </a:t>
                      </a:r>
                      <a:r>
                        <a:rPr lang="en-IN" sz="2000" b="1" i="0" u="none" strike="noStrike" dirty="0" smtClean="0">
                          <a:solidFill>
                            <a:srgbClr val="C00000"/>
                          </a:solidFill>
                          <a:latin typeface="Bookman Old Style" pitchFamily="18" charset="0"/>
                        </a:rPr>
                        <a:t>Enrolment during  the </a:t>
                      </a:r>
                      <a:r>
                        <a:rPr lang="en-IN" sz="2000" b="1" i="0" u="none" strike="noStrike" dirty="0">
                          <a:solidFill>
                            <a:srgbClr val="C00000"/>
                          </a:solidFill>
                          <a:latin typeface="Bookman Old Style" pitchFamily="18" charset="0"/>
                        </a:rPr>
                        <a:t>Year </a:t>
                      </a:r>
                      <a:r>
                        <a:rPr lang="en-IN" sz="2000" b="1" i="0" u="none" strike="noStrike" baseline="0" dirty="0" smtClean="0">
                          <a:solidFill>
                            <a:srgbClr val="C00000"/>
                          </a:solidFill>
                          <a:latin typeface="Bookman Old Style" pitchFamily="18" charset="0"/>
                        </a:rPr>
                        <a:t> </a:t>
                      </a:r>
                      <a:r>
                        <a:rPr lang="en-IN" sz="2000" b="1" i="0" u="none" strike="noStrike" dirty="0" smtClean="0">
                          <a:solidFill>
                            <a:srgbClr val="C00000"/>
                          </a:solidFill>
                          <a:latin typeface="Bookman Old Style" pitchFamily="18" charset="0"/>
                        </a:rPr>
                        <a:t>2018-19 &amp; 2019-20</a:t>
                      </a:r>
                      <a:endParaRPr lang="en-IN" sz="2000" b="1" i="0" u="none" strike="noStrike" dirty="0">
                        <a:solidFill>
                          <a:srgbClr val="C00000"/>
                        </a:solidFill>
                        <a:latin typeface="Bookman Old Style" pitchFamily="18"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504056">
                <a:tc rowSpan="2">
                  <a:txBody>
                    <a:bodyPr/>
                    <a:lstStyle/>
                    <a:p>
                      <a:pPr algn="ctr" fontAlgn="t"/>
                      <a:r>
                        <a:rPr lang="en-IN" sz="1500" b="1" i="0" u="none" strike="noStrike" dirty="0" smtClean="0">
                          <a:solidFill>
                            <a:srgbClr val="000000"/>
                          </a:solidFill>
                          <a:latin typeface="Bookman Old Style" pitchFamily="18" charset="0"/>
                        </a:rPr>
                        <a:t>Types of Institutions</a:t>
                      </a:r>
                      <a:endParaRPr lang="en-IN" sz="1500" b="1" i="0" u="none" strike="noStrike" dirty="0">
                        <a:solidFill>
                          <a:srgbClr val="000000"/>
                        </a:solidFill>
                        <a:latin typeface="Bookman Old Style" pitchFamily="18"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n-IN" sz="1500" b="1" i="0" u="none" strike="noStrike" dirty="0">
                          <a:solidFill>
                            <a:srgbClr val="000000"/>
                          </a:solidFill>
                          <a:latin typeface="Bookman Old Style" pitchFamily="18" charset="0"/>
                        </a:rPr>
                        <a:t>No of Institutions &amp; Enrolment </a:t>
                      </a:r>
                      <a:r>
                        <a:rPr lang="en-IN" sz="1500" b="1" i="0" u="none" strike="noStrike" dirty="0" smtClean="0">
                          <a:solidFill>
                            <a:srgbClr val="000000"/>
                          </a:solidFill>
                          <a:latin typeface="Bookman Old Style" pitchFamily="18" charset="0"/>
                        </a:rPr>
                        <a:t>2018-19</a:t>
                      </a:r>
                      <a:endParaRPr lang="en-IN" sz="1500" b="1" i="0" u="none" strike="noStrike" dirty="0">
                        <a:solidFill>
                          <a:srgbClr val="000000"/>
                        </a:solidFill>
                        <a:latin typeface="Bookman Old Style" pitchFamily="18"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gridSpan="2">
                  <a:txBody>
                    <a:bodyPr/>
                    <a:lstStyle/>
                    <a:p>
                      <a:pPr algn="ctr" fontAlgn="t"/>
                      <a:r>
                        <a:rPr lang="en-IN" sz="1500" b="1" i="0" u="none" strike="noStrike" dirty="0">
                          <a:solidFill>
                            <a:srgbClr val="000000"/>
                          </a:solidFill>
                          <a:latin typeface="Bookman Old Style" pitchFamily="18" charset="0"/>
                        </a:rPr>
                        <a:t>No of Institutions &amp; Enrolment </a:t>
                      </a:r>
                      <a:r>
                        <a:rPr lang="en-IN" sz="1500" b="1" i="0" u="none" strike="noStrike" dirty="0" smtClean="0">
                          <a:solidFill>
                            <a:srgbClr val="000000"/>
                          </a:solidFill>
                          <a:latin typeface="Bookman Old Style" pitchFamily="18" charset="0"/>
                        </a:rPr>
                        <a:t>2019-20</a:t>
                      </a:r>
                      <a:endParaRPr lang="en-IN" sz="1500" b="1" i="0" u="none" strike="noStrike" dirty="0">
                        <a:solidFill>
                          <a:srgbClr val="000000"/>
                        </a:solidFill>
                        <a:latin typeface="Bookman Old Style" pitchFamily="18"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r>
              <a:tr h="576064">
                <a:tc vMerge="1">
                  <a:txBody>
                    <a:bodyPr/>
                    <a:lstStyle/>
                    <a:p>
                      <a:endParaRPr lang="en-IN"/>
                    </a:p>
                  </a:txBody>
                  <a:tcPr/>
                </a:tc>
                <a:tc>
                  <a:txBody>
                    <a:bodyPr/>
                    <a:lstStyle/>
                    <a:p>
                      <a:pPr algn="ctr" fontAlgn="t"/>
                      <a:r>
                        <a:rPr lang="en-IN" sz="1500" b="1" i="0" u="none" strike="noStrike" dirty="0">
                          <a:solidFill>
                            <a:srgbClr val="000000"/>
                          </a:solidFill>
                          <a:latin typeface="Bookman Old Style" pitchFamily="18" charset="0"/>
                        </a:rPr>
                        <a:t>No of institutions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500" b="1" i="0" u="none" strike="noStrike" dirty="0">
                          <a:solidFill>
                            <a:srgbClr val="000000"/>
                          </a:solidFill>
                          <a:latin typeface="Bookman Old Style" pitchFamily="18" charset="0"/>
                        </a:rPr>
                        <a:t>Enrolment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500" b="1" i="0" u="none" strike="noStrike">
                          <a:solidFill>
                            <a:srgbClr val="000000"/>
                          </a:solidFill>
                          <a:latin typeface="Bookman Old Style" pitchFamily="18" charset="0"/>
                        </a:rPr>
                        <a:t>No of institutions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500" b="1" i="0" u="none" strike="noStrike">
                          <a:solidFill>
                            <a:srgbClr val="000000"/>
                          </a:solidFill>
                          <a:latin typeface="Bookman Old Style" pitchFamily="18" charset="0"/>
                        </a:rPr>
                        <a:t>Enrolment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6064">
                <a:tc>
                  <a:txBody>
                    <a:bodyPr/>
                    <a:lstStyle/>
                    <a:p>
                      <a:pPr algn="l" rtl="0" fontAlgn="t"/>
                      <a:r>
                        <a:rPr lang="en-IN" sz="1500" b="0" i="0" u="none" strike="noStrike" dirty="0">
                          <a:solidFill>
                            <a:srgbClr val="000000"/>
                          </a:solidFill>
                          <a:latin typeface="Bookman Old Style" pitchFamily="18" charset="0"/>
                        </a:rPr>
                        <a:t>Govt. Primary Schools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en-IN" sz="1500" b="0" kern="1200" dirty="0" smtClean="0">
                          <a:solidFill>
                            <a:schemeClr val="tx2">
                              <a:lumMod val="50000"/>
                            </a:schemeClr>
                          </a:solidFill>
                          <a:latin typeface="Times New Roman" pitchFamily="18" charset="0"/>
                          <a:ea typeface="+mn-ea"/>
                          <a:cs typeface="Times New Roman" pitchFamily="18" charset="0"/>
                        </a:rPr>
                        <a:t>8702</a:t>
                      </a:r>
                      <a:endParaRPr kumimoji="0" lang="en-IN" sz="1500" b="0" kern="1200" dirty="0">
                        <a:solidFill>
                          <a:schemeClr val="tx2">
                            <a:lumMod val="50000"/>
                          </a:schemeClr>
                        </a:solidFill>
                        <a:latin typeface="Times New Roman"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en-IN" sz="1500" b="0" kern="1200" dirty="0" smtClean="0">
                          <a:solidFill>
                            <a:schemeClr val="tx2">
                              <a:lumMod val="50000"/>
                            </a:schemeClr>
                          </a:solidFill>
                          <a:latin typeface="Times New Roman" pitchFamily="18" charset="0"/>
                          <a:ea typeface="+mn-ea"/>
                          <a:cs typeface="Times New Roman" pitchFamily="18" charset="0"/>
                        </a:rPr>
                        <a:t>889458</a:t>
                      </a:r>
                      <a:endParaRPr kumimoji="0" lang="en-IN" sz="1500" b="0" kern="1200" dirty="0">
                        <a:solidFill>
                          <a:schemeClr val="tx2">
                            <a:lumMod val="50000"/>
                          </a:schemeClr>
                        </a:solidFill>
                        <a:latin typeface="Times New Roman"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en-IN" sz="1500" b="0" kern="1200" dirty="0" smtClean="0">
                          <a:solidFill>
                            <a:schemeClr val="tx1"/>
                          </a:solidFill>
                          <a:latin typeface="Bookman Old Style" pitchFamily="18" charset="0"/>
                          <a:ea typeface="+mn-ea"/>
                          <a:cs typeface="Times New Roman" pitchFamily="18" charset="0"/>
                        </a:rPr>
                        <a:t>8702</a:t>
                      </a:r>
                      <a:endParaRPr kumimoji="0" lang="en-IN" sz="1500" b="0" kern="1200" dirty="0">
                        <a:solidFill>
                          <a:schemeClr val="tx1"/>
                        </a:solidFill>
                        <a:latin typeface="Bookman Old Style"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en-IN" sz="1500" b="0" kern="1200" dirty="0" smtClean="0">
                          <a:solidFill>
                            <a:schemeClr val="tx2">
                              <a:lumMod val="50000"/>
                            </a:schemeClr>
                          </a:solidFill>
                          <a:latin typeface="Bookman Old Style" pitchFamily="18" charset="0"/>
                          <a:ea typeface="+mn-ea"/>
                          <a:cs typeface="Times New Roman" pitchFamily="18" charset="0"/>
                        </a:rPr>
                        <a:t>810287</a:t>
                      </a:r>
                      <a:endParaRPr kumimoji="0" lang="en-IN" sz="1500" b="0" kern="1200" dirty="0">
                        <a:solidFill>
                          <a:schemeClr val="tx2">
                            <a:lumMod val="50000"/>
                          </a:schemeClr>
                        </a:solidFill>
                        <a:latin typeface="Bookman Old Style"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048">
                <a:tc>
                  <a:txBody>
                    <a:bodyPr/>
                    <a:lstStyle/>
                    <a:p>
                      <a:pPr algn="l" rtl="0" fontAlgn="t"/>
                      <a:r>
                        <a:rPr lang="en-IN" sz="1500" b="0" i="0" u="none" strike="noStrike" dirty="0" smtClean="0">
                          <a:solidFill>
                            <a:srgbClr val="000000"/>
                          </a:solidFill>
                          <a:latin typeface="Bookman Old Style" pitchFamily="18" charset="0"/>
                        </a:rPr>
                        <a:t>Upper Primary</a:t>
                      </a:r>
                      <a:endParaRPr lang="en-IN" sz="1500" b="0" i="0" u="none" strike="noStrike" dirty="0">
                        <a:solidFill>
                          <a:srgbClr val="000000"/>
                        </a:solidFill>
                        <a:latin typeface="Bookman Old Style" pitchFamily="18"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IN" sz="1500" b="0" kern="1200" dirty="0" smtClean="0">
                          <a:solidFill>
                            <a:schemeClr val="tx2">
                              <a:lumMod val="50000"/>
                            </a:schemeClr>
                          </a:solidFill>
                          <a:latin typeface="Times New Roman" pitchFamily="18" charset="0"/>
                          <a:ea typeface="+mn-ea"/>
                          <a:cs typeface="Times New Roman" pitchFamily="18" charset="0"/>
                        </a:rPr>
                        <a:t>5653</a:t>
                      </a:r>
                      <a:endParaRPr kumimoji="0" lang="en-IN" sz="1500" b="0" kern="1200" dirty="0">
                        <a:solidFill>
                          <a:schemeClr val="tx2">
                            <a:lumMod val="50000"/>
                          </a:schemeClr>
                        </a:solidFill>
                        <a:latin typeface="Times New Roman"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en-IN" sz="1500" b="0" kern="1200" dirty="0" smtClean="0">
                          <a:solidFill>
                            <a:schemeClr val="tx2">
                              <a:lumMod val="50000"/>
                            </a:schemeClr>
                          </a:solidFill>
                          <a:latin typeface="Times New Roman" pitchFamily="18" charset="0"/>
                          <a:ea typeface="+mn-ea"/>
                          <a:cs typeface="Times New Roman" pitchFamily="18" charset="0"/>
                        </a:rPr>
                        <a:t>599413</a:t>
                      </a:r>
                      <a:endParaRPr kumimoji="0" lang="en-IN" sz="1500" b="0" kern="1200" dirty="0">
                        <a:solidFill>
                          <a:schemeClr val="tx2">
                            <a:lumMod val="50000"/>
                          </a:schemeClr>
                        </a:solidFill>
                        <a:latin typeface="Times New Roman"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en-IN" sz="1500" b="0" kern="1200" dirty="0" smtClean="0">
                          <a:solidFill>
                            <a:schemeClr val="tx1"/>
                          </a:solidFill>
                          <a:latin typeface="Bookman Old Style" pitchFamily="18" charset="0"/>
                          <a:ea typeface="+mn-ea"/>
                          <a:cs typeface="Times New Roman" pitchFamily="18" charset="0"/>
                        </a:rPr>
                        <a:t>5653</a:t>
                      </a:r>
                      <a:endParaRPr kumimoji="0" lang="en-IN" sz="1500" b="0" kern="1200" dirty="0">
                        <a:solidFill>
                          <a:schemeClr val="tx1"/>
                        </a:solidFill>
                        <a:latin typeface="Bookman Old Style"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en-IN" sz="1500" b="0" kern="1200" dirty="0" smtClean="0">
                          <a:solidFill>
                            <a:schemeClr val="tx2">
                              <a:lumMod val="50000"/>
                            </a:schemeClr>
                          </a:solidFill>
                          <a:latin typeface="Bookman Old Style" pitchFamily="18" charset="0"/>
                          <a:ea typeface="+mn-ea"/>
                          <a:cs typeface="Times New Roman" pitchFamily="18" charset="0"/>
                        </a:rPr>
                        <a:t>555980</a:t>
                      </a:r>
                      <a:endParaRPr kumimoji="0" lang="en-IN" sz="1500" b="0" kern="1200" dirty="0">
                        <a:solidFill>
                          <a:schemeClr val="tx2">
                            <a:lumMod val="50000"/>
                          </a:schemeClr>
                        </a:solidFill>
                        <a:latin typeface="Bookman Old Style"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048">
                <a:tc>
                  <a:txBody>
                    <a:bodyPr/>
                    <a:lstStyle/>
                    <a:p>
                      <a:pPr algn="l" rtl="0" fontAlgn="t"/>
                      <a:r>
                        <a:rPr lang="en-IN" sz="1500" b="0" i="0" u="none" strike="noStrike" dirty="0">
                          <a:solidFill>
                            <a:srgbClr val="000000"/>
                          </a:solidFill>
                          <a:latin typeface="Bookman Old Style" pitchFamily="18" charset="0"/>
                        </a:rPr>
                        <a:t>NCLP Centres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en-IN" sz="1500" b="0" kern="1200" dirty="0" smtClean="0">
                          <a:solidFill>
                            <a:schemeClr val="tx2">
                              <a:lumMod val="50000"/>
                            </a:schemeClr>
                          </a:solidFill>
                          <a:latin typeface="Times New Roman" pitchFamily="18" charset="0"/>
                          <a:ea typeface="+mn-ea"/>
                          <a:cs typeface="Times New Roman" pitchFamily="18" charset="0"/>
                        </a:rPr>
                        <a:t>35</a:t>
                      </a:r>
                      <a:endParaRPr kumimoji="0" lang="en-IN" sz="1500" b="0" kern="1200" dirty="0">
                        <a:solidFill>
                          <a:schemeClr val="tx2">
                            <a:lumMod val="50000"/>
                          </a:schemeClr>
                        </a:solidFill>
                        <a:latin typeface="Times New Roman"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en-IN" sz="1500" b="0" kern="1200" dirty="0" smtClean="0">
                          <a:solidFill>
                            <a:schemeClr val="tx2">
                              <a:lumMod val="50000"/>
                            </a:schemeClr>
                          </a:solidFill>
                          <a:latin typeface="Times New Roman" pitchFamily="18" charset="0"/>
                          <a:ea typeface="+mn-ea"/>
                          <a:cs typeface="Times New Roman" pitchFamily="18" charset="0"/>
                        </a:rPr>
                        <a:t>2298</a:t>
                      </a:r>
                      <a:endParaRPr kumimoji="0" lang="en-IN" sz="1500" b="0" kern="1200" dirty="0">
                        <a:solidFill>
                          <a:schemeClr val="tx2">
                            <a:lumMod val="50000"/>
                          </a:schemeClr>
                        </a:solidFill>
                        <a:latin typeface="Times New Roman"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en-IN" sz="1500" b="0" kern="1200" dirty="0" smtClean="0">
                          <a:solidFill>
                            <a:schemeClr val="tx1"/>
                          </a:solidFill>
                          <a:latin typeface="Bookman Old Style" pitchFamily="18" charset="0"/>
                          <a:ea typeface="+mn-ea"/>
                          <a:cs typeface="Times New Roman" pitchFamily="18" charset="0"/>
                        </a:rPr>
                        <a:t>35</a:t>
                      </a:r>
                      <a:endParaRPr kumimoji="0" lang="en-IN" sz="1500" b="0" kern="1200" dirty="0">
                        <a:solidFill>
                          <a:schemeClr val="tx1"/>
                        </a:solidFill>
                        <a:latin typeface="Bookman Old Style"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en-IN" sz="1500" b="0" kern="1200" dirty="0" smtClean="0">
                          <a:solidFill>
                            <a:schemeClr val="tx2">
                              <a:lumMod val="50000"/>
                            </a:schemeClr>
                          </a:solidFill>
                          <a:latin typeface="Bookman Old Style" pitchFamily="18" charset="0"/>
                          <a:ea typeface="+mn-ea"/>
                          <a:cs typeface="Times New Roman" pitchFamily="18" charset="0"/>
                        </a:rPr>
                        <a:t>2294</a:t>
                      </a:r>
                      <a:endParaRPr kumimoji="0" lang="en-IN" sz="1500" b="0" kern="1200" dirty="0">
                        <a:solidFill>
                          <a:schemeClr val="tx2">
                            <a:lumMod val="50000"/>
                          </a:schemeClr>
                        </a:solidFill>
                        <a:latin typeface="Bookman Old Style"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40">
                <a:tc>
                  <a:txBody>
                    <a:bodyPr/>
                    <a:lstStyle/>
                    <a:p>
                      <a:pPr algn="l" rtl="0" fontAlgn="t"/>
                      <a:r>
                        <a:rPr lang="en-IN" sz="1500" b="1" i="0" u="none" strike="noStrike">
                          <a:solidFill>
                            <a:srgbClr val="000000"/>
                          </a:solidFill>
                          <a:latin typeface="Bookman Old Style" pitchFamily="18" charset="0"/>
                        </a:rPr>
                        <a:t>Grand Total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500" b="1" i="0" u="none" strike="noStrike" dirty="0" smtClean="0">
                          <a:solidFill>
                            <a:srgbClr val="191919"/>
                          </a:solidFill>
                          <a:latin typeface="Bookman Old Style"/>
                        </a:rPr>
                        <a:t>14390</a:t>
                      </a:r>
                      <a:endParaRPr lang="en-US" sz="1500" b="1" i="0" u="none" strike="noStrike" dirty="0">
                        <a:solidFill>
                          <a:srgbClr val="191919"/>
                        </a:solidFill>
                        <a:latin typeface="Bookman Old Style"/>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500" b="1" i="0" u="none" strike="noStrike" dirty="0" smtClean="0">
                          <a:solidFill>
                            <a:srgbClr val="191919"/>
                          </a:solidFill>
                          <a:latin typeface="Bookman Old Style"/>
                        </a:rPr>
                        <a:t>1491169</a:t>
                      </a:r>
                      <a:endParaRPr lang="en-US" sz="1500" b="1" i="0" u="none" strike="noStrike" dirty="0">
                        <a:solidFill>
                          <a:srgbClr val="191919"/>
                        </a:solidFill>
                        <a:latin typeface="Bookman Old Style"/>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500" b="1" i="0" u="none" strike="noStrike" dirty="0" smtClean="0">
                          <a:solidFill>
                            <a:schemeClr val="tx1"/>
                          </a:solidFill>
                          <a:latin typeface="Bookman Old Style"/>
                        </a:rPr>
                        <a:t>14390</a:t>
                      </a:r>
                      <a:endParaRPr lang="en-US" sz="1500" b="1" i="0" u="none" strike="noStrike" dirty="0">
                        <a:solidFill>
                          <a:schemeClr val="tx1"/>
                        </a:solidFill>
                        <a:latin typeface="Bookman Old Style"/>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500" b="1" i="0" u="none" strike="noStrike" dirty="0" smtClean="0">
                          <a:solidFill>
                            <a:srgbClr val="191919"/>
                          </a:solidFill>
                          <a:latin typeface="Bookman Old Style"/>
                        </a:rPr>
                        <a:t>1368561</a:t>
                      </a:r>
                      <a:endParaRPr lang="en-US" sz="1500" b="1" i="0" u="none" strike="noStrike" dirty="0">
                        <a:solidFill>
                          <a:srgbClr val="191919"/>
                        </a:solidFill>
                        <a:latin typeface="Bookman Old Style"/>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4393" name="TextBox 6"/>
          <p:cNvSpPr txBox="1">
            <a:spLocks noChangeArrowheads="1"/>
          </p:cNvSpPr>
          <p:nvPr/>
        </p:nvSpPr>
        <p:spPr bwMode="auto">
          <a:xfrm>
            <a:off x="152400" y="4786322"/>
            <a:ext cx="8686800" cy="646331"/>
          </a:xfrm>
          <a:prstGeom prst="rect">
            <a:avLst/>
          </a:prstGeom>
          <a:noFill/>
          <a:ln w="9525">
            <a:noFill/>
            <a:miter lim="800000"/>
            <a:headEnd/>
            <a:tailEnd/>
          </a:ln>
        </p:spPr>
        <p:txBody>
          <a:bodyPr wrap="square">
            <a:spAutoFit/>
          </a:bodyPr>
          <a:lstStyle/>
          <a:p>
            <a:pPr algn="just">
              <a:buFont typeface="Arial" charset="0"/>
              <a:buChar char="•"/>
            </a:pPr>
            <a:endParaRPr lang="en-US" dirty="0"/>
          </a:p>
          <a:p>
            <a:pPr algn="just"/>
            <a:endParaRPr lang="en-IN"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05088" cy="1040160"/>
          </a:xfrm>
        </p:spPr>
        <p:txBody>
          <a:bodyPr>
            <a:normAutofit/>
          </a:bodyPr>
          <a:lstStyle/>
          <a:p>
            <a:pPr algn="ctr"/>
            <a:r>
              <a:rPr lang="en-US" sz="2000" dirty="0" smtClean="0">
                <a:latin typeface="Bookman Old Style" pitchFamily="18" charset="0"/>
              </a:rPr>
              <a:t>SECTION –III</a:t>
            </a:r>
            <a:br>
              <a:rPr lang="en-US" sz="2000" dirty="0" smtClean="0">
                <a:latin typeface="Bookman Old Style" pitchFamily="18" charset="0"/>
              </a:rPr>
            </a:br>
            <a:endParaRPr lang="en-IN" sz="2000" dirty="0">
              <a:solidFill>
                <a:schemeClr val="accent4">
                  <a:lumMod val="60000"/>
                  <a:lumOff val="40000"/>
                </a:schemeClr>
              </a:solidFill>
              <a:latin typeface="Bookman Old Style" pitchFamily="18" charset="0"/>
            </a:endParaRPr>
          </a:p>
        </p:txBody>
      </p:sp>
      <p:sp>
        <p:nvSpPr>
          <p:cNvPr id="3" name="Content Placeholder 2"/>
          <p:cNvSpPr>
            <a:spLocks noGrp="1"/>
          </p:cNvSpPr>
          <p:nvPr>
            <p:ph idx="1"/>
          </p:nvPr>
        </p:nvSpPr>
        <p:spPr>
          <a:xfrm>
            <a:off x="323528" y="1412776"/>
            <a:ext cx="8610160" cy="2088232"/>
          </a:xfrm>
        </p:spPr>
        <p:txBody>
          <a:bodyPr>
            <a:noAutofit/>
          </a:bodyPr>
          <a:lstStyle/>
          <a:p>
            <a:pPr algn="ctr">
              <a:buNone/>
            </a:pPr>
            <a:r>
              <a:rPr lang="en-US" sz="6000" b="1" dirty="0" smtClean="0">
                <a:solidFill>
                  <a:schemeClr val="accent3">
                    <a:lumMod val="60000"/>
                    <a:lumOff val="40000"/>
                  </a:schemeClr>
                </a:solidFill>
                <a:latin typeface="Bookman Old Style" pitchFamily="18" charset="0"/>
              </a:rPr>
              <a:t>ALLOCATION &amp; UTILIZATION OF FUNDS/FOODGRAINS</a:t>
            </a:r>
          </a:p>
          <a:p>
            <a:pPr algn="ctr">
              <a:buNone/>
            </a:pPr>
            <a:endParaRPr lang="en-US" sz="6000" dirty="0" smtClean="0"/>
          </a:p>
        </p:txBody>
      </p:sp>
      <p:sp>
        <p:nvSpPr>
          <p:cNvPr id="4" name="Slide Number Placeholder 3"/>
          <p:cNvSpPr>
            <a:spLocks noGrp="1"/>
          </p:cNvSpPr>
          <p:nvPr>
            <p:ph type="sldNum" sz="quarter" idx="12"/>
          </p:nvPr>
        </p:nvSpPr>
        <p:spPr/>
        <p:txBody>
          <a:bodyPr/>
          <a:lstStyle/>
          <a:p>
            <a:pPr>
              <a:defRPr/>
            </a:pPr>
            <a:fld id="{1D3D73B6-85B6-4B74-B05A-59AA96DD6C95}" type="slidenum">
              <a:rPr lang="en-US" smtClean="0"/>
              <a:pPr>
                <a:defRPr/>
              </a:pPr>
              <a:t>8</a:t>
            </a:fld>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1096962"/>
          </a:xfrm>
        </p:spPr>
        <p:txBody>
          <a:bodyPr>
            <a:normAutofit/>
          </a:bodyPr>
          <a:lstStyle/>
          <a:p>
            <a:pPr algn="ctr"/>
            <a:r>
              <a:rPr lang="en-US" sz="2000" b="1" u="sng" dirty="0" smtClean="0">
                <a:solidFill>
                  <a:schemeClr val="accent4">
                    <a:lumMod val="60000"/>
                    <a:lumOff val="40000"/>
                  </a:schemeClr>
                </a:solidFill>
                <a:latin typeface="Bookman Old Style" pitchFamily="18" charset="0"/>
              </a:rPr>
              <a:t>Quantity Of Food Grains-Allocated, Lifted &amp; Utilization for Schools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631862212"/>
              </p:ext>
            </p:extLst>
          </p:nvPr>
        </p:nvGraphicFramePr>
        <p:xfrm>
          <a:off x="228600" y="1859280"/>
          <a:ext cx="8305800" cy="2289800"/>
        </p:xfrm>
        <a:graphic>
          <a:graphicData uri="http://schemas.openxmlformats.org/drawingml/2006/table">
            <a:tbl>
              <a:tblPr firstRow="1" bandRow="1">
                <a:tableStyleId>{5C22544A-7EE6-4342-B048-85BDC9FD1C3A}</a:tableStyleId>
              </a:tblPr>
              <a:tblGrid>
                <a:gridCol w="1572425"/>
                <a:gridCol w="1463489"/>
                <a:gridCol w="1718442"/>
                <a:gridCol w="1775722"/>
                <a:gridCol w="1775722"/>
              </a:tblGrid>
              <a:tr h="883920">
                <a:tc>
                  <a:txBody>
                    <a:bodyPr/>
                    <a:lstStyle/>
                    <a:p>
                      <a:pPr algn="ctr"/>
                      <a:r>
                        <a:rPr lang="en-US" sz="1500" dirty="0" err="1" smtClean="0">
                          <a:solidFill>
                            <a:schemeClr val="tx2">
                              <a:lumMod val="50000"/>
                            </a:schemeClr>
                          </a:solidFill>
                          <a:latin typeface="Bookman Old Style" pitchFamily="18" charset="0"/>
                          <a:cs typeface="Aparajita" pitchFamily="34" charset="0"/>
                        </a:rPr>
                        <a:t>Foodgrains</a:t>
                      </a:r>
                      <a:endParaRPr lang="en-US" sz="1500" dirty="0">
                        <a:solidFill>
                          <a:schemeClr val="tx2">
                            <a:lumMod val="50000"/>
                          </a:schemeClr>
                        </a:solidFill>
                        <a:latin typeface="Bookman Old Style" pitchFamily="18" charset="0"/>
                        <a:cs typeface="Aparajita" pitchFamily="34" charset="0"/>
                      </a:endParaRPr>
                    </a:p>
                  </a:txBody>
                  <a:tcPr>
                    <a:solidFill>
                      <a:schemeClr val="accent3">
                        <a:lumMod val="40000"/>
                        <a:lumOff val="60000"/>
                      </a:schemeClr>
                    </a:solidFill>
                  </a:tcPr>
                </a:tc>
                <a:tc>
                  <a:txBody>
                    <a:bodyPr/>
                    <a:lstStyle/>
                    <a:p>
                      <a:pPr algn="ctr"/>
                      <a:r>
                        <a:rPr lang="en-US" sz="1500" dirty="0" smtClean="0">
                          <a:solidFill>
                            <a:schemeClr val="tx2">
                              <a:lumMod val="50000"/>
                            </a:schemeClr>
                          </a:solidFill>
                          <a:latin typeface="Bookman Old Style" pitchFamily="18" charset="0"/>
                          <a:cs typeface="Aparajita" pitchFamily="34" charset="0"/>
                        </a:rPr>
                        <a:t>Allocation </a:t>
                      </a:r>
                      <a:r>
                        <a:rPr lang="en-US" sz="1500" dirty="0" err="1" smtClean="0">
                          <a:solidFill>
                            <a:schemeClr val="tx2">
                              <a:lumMod val="50000"/>
                            </a:schemeClr>
                          </a:solidFill>
                          <a:latin typeface="Bookman Old Style" pitchFamily="18" charset="0"/>
                          <a:cs typeface="Aparajita" pitchFamily="34" charset="0"/>
                        </a:rPr>
                        <a:t>Upto</a:t>
                      </a:r>
                      <a:r>
                        <a:rPr lang="en-US" sz="1500" dirty="0" smtClean="0">
                          <a:solidFill>
                            <a:schemeClr val="tx2">
                              <a:lumMod val="50000"/>
                            </a:schemeClr>
                          </a:solidFill>
                          <a:latin typeface="Bookman Old Style" pitchFamily="18" charset="0"/>
                          <a:cs typeface="Aparajita" pitchFamily="34" charset="0"/>
                        </a:rPr>
                        <a:t>                31-3-2019</a:t>
                      </a:r>
                      <a:endParaRPr lang="en-US" sz="1500" dirty="0">
                        <a:solidFill>
                          <a:schemeClr val="tx2">
                            <a:lumMod val="50000"/>
                          </a:schemeClr>
                        </a:solidFill>
                        <a:latin typeface="Bookman Old Style" pitchFamily="18" charset="0"/>
                        <a:cs typeface="Aparajita" pitchFamily="34" charset="0"/>
                      </a:endParaRPr>
                    </a:p>
                  </a:txBody>
                  <a:tcPr>
                    <a:solidFill>
                      <a:schemeClr val="accent3">
                        <a:lumMod val="40000"/>
                        <a:lumOff val="60000"/>
                      </a:schemeClr>
                    </a:solidFill>
                  </a:tcPr>
                </a:tc>
                <a:tc>
                  <a:txBody>
                    <a:bodyPr/>
                    <a:lstStyle/>
                    <a:p>
                      <a:pPr algn="ctr"/>
                      <a:r>
                        <a:rPr lang="en-US" sz="1500" dirty="0" smtClean="0">
                          <a:solidFill>
                            <a:schemeClr val="tx2">
                              <a:lumMod val="50000"/>
                            </a:schemeClr>
                          </a:solidFill>
                          <a:latin typeface="Bookman Old Style" pitchFamily="18" charset="0"/>
                          <a:cs typeface="Aparajita" pitchFamily="34" charset="0"/>
                        </a:rPr>
                        <a:t>Opening</a:t>
                      </a:r>
                      <a:r>
                        <a:rPr lang="en-US" sz="1500" baseline="0" dirty="0" smtClean="0">
                          <a:solidFill>
                            <a:schemeClr val="tx2">
                              <a:lumMod val="50000"/>
                            </a:schemeClr>
                          </a:solidFill>
                          <a:latin typeface="Bookman Old Style" pitchFamily="18" charset="0"/>
                          <a:cs typeface="Aparajita" pitchFamily="34" charset="0"/>
                        </a:rPr>
                        <a:t> Balance as on 1-4-18</a:t>
                      </a:r>
                      <a:endParaRPr lang="en-US" sz="1500" dirty="0">
                        <a:solidFill>
                          <a:schemeClr val="tx2">
                            <a:lumMod val="50000"/>
                          </a:schemeClr>
                        </a:solidFill>
                        <a:latin typeface="Bookman Old Style" pitchFamily="18" charset="0"/>
                        <a:cs typeface="Aparajita" pitchFamily="34" charset="0"/>
                      </a:endParaRPr>
                    </a:p>
                  </a:txBody>
                  <a:tcPr>
                    <a:solidFill>
                      <a:schemeClr val="accent3">
                        <a:lumMod val="40000"/>
                        <a:lumOff val="60000"/>
                      </a:schemeClr>
                    </a:solidFill>
                  </a:tcPr>
                </a:tc>
                <a:tc>
                  <a:txBody>
                    <a:bodyPr/>
                    <a:lstStyle/>
                    <a:p>
                      <a:pPr algn="ctr"/>
                      <a:r>
                        <a:rPr lang="en-US" sz="1500" dirty="0" smtClean="0">
                          <a:solidFill>
                            <a:schemeClr val="tx2">
                              <a:lumMod val="50000"/>
                            </a:schemeClr>
                          </a:solidFill>
                          <a:latin typeface="Bookman Old Style" pitchFamily="18" charset="0"/>
                          <a:cs typeface="Aparajita" pitchFamily="34" charset="0"/>
                        </a:rPr>
                        <a:t>Lifting</a:t>
                      </a:r>
                      <a:r>
                        <a:rPr lang="en-US" sz="1500" baseline="0" dirty="0" smtClean="0">
                          <a:solidFill>
                            <a:schemeClr val="tx2">
                              <a:lumMod val="50000"/>
                            </a:schemeClr>
                          </a:solidFill>
                          <a:latin typeface="Bookman Old Style" pitchFamily="18" charset="0"/>
                          <a:cs typeface="Aparajita" pitchFamily="34" charset="0"/>
                        </a:rPr>
                        <a:t>               </a:t>
                      </a:r>
                      <a:r>
                        <a:rPr lang="en-US" sz="1500" dirty="0" smtClean="0">
                          <a:solidFill>
                            <a:schemeClr val="tx2">
                              <a:lumMod val="50000"/>
                            </a:schemeClr>
                          </a:solidFill>
                          <a:latin typeface="Bookman Old Style" pitchFamily="18" charset="0"/>
                          <a:cs typeface="Aparajita" pitchFamily="34" charset="0"/>
                        </a:rPr>
                        <a:t>(</a:t>
                      </a:r>
                      <a:r>
                        <a:rPr lang="en-US" sz="1500" dirty="0" err="1" smtClean="0">
                          <a:solidFill>
                            <a:schemeClr val="tx2">
                              <a:lumMod val="50000"/>
                            </a:schemeClr>
                          </a:solidFill>
                          <a:latin typeface="Bookman Old Style" pitchFamily="18" charset="0"/>
                          <a:cs typeface="Aparajita" pitchFamily="34" charset="0"/>
                        </a:rPr>
                        <a:t>Upto</a:t>
                      </a:r>
                      <a:r>
                        <a:rPr lang="en-US" sz="1500" dirty="0" smtClean="0">
                          <a:solidFill>
                            <a:schemeClr val="tx2">
                              <a:lumMod val="50000"/>
                            </a:schemeClr>
                          </a:solidFill>
                          <a:latin typeface="Bookman Old Style" pitchFamily="18" charset="0"/>
                          <a:cs typeface="Aparajita" pitchFamily="34" charset="0"/>
                        </a:rPr>
                        <a:t>                      31-3-2019)</a:t>
                      </a:r>
                      <a:endParaRPr lang="en-US" sz="1500" dirty="0">
                        <a:solidFill>
                          <a:schemeClr val="tx2">
                            <a:lumMod val="50000"/>
                          </a:schemeClr>
                        </a:solidFill>
                        <a:latin typeface="Bookman Old Style" pitchFamily="18" charset="0"/>
                        <a:cs typeface="Aparajita" pitchFamily="34" charset="0"/>
                      </a:endParaRPr>
                    </a:p>
                  </a:txBody>
                  <a:tcPr>
                    <a:solidFill>
                      <a:schemeClr val="accent3">
                        <a:lumMod val="40000"/>
                        <a:lumOff val="60000"/>
                      </a:schemeClr>
                    </a:solidFill>
                  </a:tcPr>
                </a:tc>
                <a:tc>
                  <a:txBody>
                    <a:bodyPr/>
                    <a:lstStyle/>
                    <a:p>
                      <a:pPr algn="ctr"/>
                      <a:r>
                        <a:rPr lang="en-US" sz="1500" dirty="0" smtClean="0">
                          <a:solidFill>
                            <a:schemeClr val="tx2">
                              <a:lumMod val="50000"/>
                            </a:schemeClr>
                          </a:solidFill>
                          <a:latin typeface="Bookman Old Style" pitchFamily="18" charset="0"/>
                          <a:cs typeface="Aparajita" pitchFamily="34" charset="0"/>
                        </a:rPr>
                        <a:t>Utilization  (Up to</a:t>
                      </a:r>
                      <a:r>
                        <a:rPr lang="en-US" sz="1500" baseline="0" dirty="0" smtClean="0">
                          <a:solidFill>
                            <a:schemeClr val="tx2">
                              <a:lumMod val="50000"/>
                            </a:schemeClr>
                          </a:solidFill>
                          <a:latin typeface="Bookman Old Style" pitchFamily="18" charset="0"/>
                          <a:cs typeface="Aparajita" pitchFamily="34" charset="0"/>
                        </a:rPr>
                        <a:t> 31-3-2019)</a:t>
                      </a:r>
                      <a:endParaRPr lang="en-US" sz="1500" dirty="0">
                        <a:solidFill>
                          <a:schemeClr val="tx2">
                            <a:lumMod val="50000"/>
                          </a:schemeClr>
                        </a:solidFill>
                        <a:latin typeface="Bookman Old Style" pitchFamily="18" charset="0"/>
                        <a:cs typeface="Aparajita" pitchFamily="34" charset="0"/>
                      </a:endParaRPr>
                    </a:p>
                  </a:txBody>
                  <a:tcPr>
                    <a:solidFill>
                      <a:schemeClr val="accent3">
                        <a:lumMod val="40000"/>
                        <a:lumOff val="60000"/>
                      </a:schemeClr>
                    </a:solidFill>
                  </a:tcPr>
                </a:tc>
              </a:tr>
              <a:tr h="397768">
                <a:tc>
                  <a:txBody>
                    <a:bodyPr/>
                    <a:lstStyle/>
                    <a:p>
                      <a:pPr algn="l"/>
                      <a:r>
                        <a:rPr lang="en-US" sz="1500" b="1" dirty="0" smtClean="0">
                          <a:solidFill>
                            <a:schemeClr val="tx2">
                              <a:lumMod val="50000"/>
                            </a:schemeClr>
                          </a:solidFill>
                          <a:latin typeface="Bookman Old Style" pitchFamily="18" charset="0"/>
                          <a:cs typeface="Times New Roman" pitchFamily="18" charset="0"/>
                        </a:rPr>
                        <a:t>Primary</a:t>
                      </a:r>
                      <a:endParaRPr lang="en-US" sz="1500" b="1"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a:r>
                        <a:rPr lang="en-US" sz="1500" b="0" dirty="0" smtClean="0">
                          <a:solidFill>
                            <a:schemeClr val="tx2">
                              <a:lumMod val="50000"/>
                            </a:schemeClr>
                          </a:solidFill>
                          <a:latin typeface="Bookman Old Style" pitchFamily="18" charset="0"/>
                          <a:cs typeface="Times New Roman" pitchFamily="18" charset="0"/>
                        </a:rPr>
                        <a:t>21381.98</a:t>
                      </a:r>
                      <a:endParaRPr lang="en-US" sz="1500" b="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a:r>
                        <a:rPr lang="en-US" sz="1500" b="0" dirty="0" smtClean="0">
                          <a:solidFill>
                            <a:schemeClr val="tx2">
                              <a:lumMod val="50000"/>
                            </a:schemeClr>
                          </a:solidFill>
                          <a:latin typeface="Bookman Old Style" pitchFamily="18" charset="0"/>
                          <a:cs typeface="Times New Roman" pitchFamily="18" charset="0"/>
                        </a:rPr>
                        <a:t>73.66</a:t>
                      </a:r>
                      <a:endParaRPr lang="en-US" sz="1500" b="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a:r>
                        <a:rPr lang="en-US" sz="1500" b="0" dirty="0" smtClean="0">
                          <a:solidFill>
                            <a:schemeClr val="tx2">
                              <a:lumMod val="50000"/>
                            </a:schemeClr>
                          </a:solidFill>
                          <a:latin typeface="Bookman Old Style" pitchFamily="18" charset="0"/>
                          <a:cs typeface="Times New Roman" pitchFamily="18" charset="0"/>
                        </a:rPr>
                        <a:t>15845.61</a:t>
                      </a:r>
                      <a:endParaRPr lang="en-US" sz="1500" b="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a:r>
                        <a:rPr lang="en-US" sz="1500" b="0" dirty="0" smtClean="0">
                          <a:solidFill>
                            <a:schemeClr val="tx2">
                              <a:lumMod val="50000"/>
                            </a:schemeClr>
                          </a:solidFill>
                          <a:latin typeface="Bookman Old Style" pitchFamily="18" charset="0"/>
                          <a:cs typeface="Times New Roman" pitchFamily="18" charset="0"/>
                        </a:rPr>
                        <a:t>15185.48</a:t>
                      </a:r>
                      <a:endParaRPr lang="en-US" sz="1500" b="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r>
              <a:tr h="648072">
                <a:tc>
                  <a:txBody>
                    <a:bodyPr/>
                    <a:lstStyle/>
                    <a:p>
                      <a:pPr algn="l"/>
                      <a:r>
                        <a:rPr lang="en-US" sz="1500" b="1" dirty="0" smtClean="0">
                          <a:solidFill>
                            <a:schemeClr val="tx2">
                              <a:lumMod val="50000"/>
                            </a:schemeClr>
                          </a:solidFill>
                          <a:latin typeface="Bookman Old Style" pitchFamily="18" charset="0"/>
                          <a:cs typeface="Times New Roman" pitchFamily="18" charset="0"/>
                        </a:rPr>
                        <a:t>Upper Primary</a:t>
                      </a:r>
                      <a:endParaRPr lang="en-US" sz="1500" b="1"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a:r>
                        <a:rPr lang="en-US" sz="1500" b="0" dirty="0" smtClean="0">
                          <a:solidFill>
                            <a:schemeClr val="tx2">
                              <a:lumMod val="50000"/>
                            </a:schemeClr>
                          </a:solidFill>
                          <a:latin typeface="Bookman Old Style" pitchFamily="18" charset="0"/>
                          <a:cs typeface="Times New Roman" pitchFamily="18" charset="0"/>
                        </a:rPr>
                        <a:t>21677.59</a:t>
                      </a:r>
                      <a:endParaRPr lang="en-US" sz="1500" b="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a:r>
                        <a:rPr lang="en-US" sz="1500" b="0" dirty="0" smtClean="0">
                          <a:solidFill>
                            <a:schemeClr val="tx2">
                              <a:lumMod val="50000"/>
                            </a:schemeClr>
                          </a:solidFill>
                          <a:latin typeface="Bookman Old Style" pitchFamily="18" charset="0"/>
                          <a:cs typeface="Times New Roman" pitchFamily="18" charset="0"/>
                        </a:rPr>
                        <a:t>323.09</a:t>
                      </a:r>
                      <a:endParaRPr lang="en-US" sz="1500" b="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a:r>
                        <a:rPr lang="en-US" sz="1500" b="0" dirty="0" smtClean="0">
                          <a:solidFill>
                            <a:schemeClr val="tx2">
                              <a:lumMod val="50000"/>
                            </a:schemeClr>
                          </a:solidFill>
                          <a:latin typeface="Bookman Old Style" pitchFamily="18" charset="0"/>
                          <a:cs typeface="Times New Roman" pitchFamily="18" charset="0"/>
                        </a:rPr>
                        <a:t>14686.75</a:t>
                      </a:r>
                      <a:endParaRPr lang="en-US" sz="1500" b="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a:r>
                        <a:rPr lang="en-US" sz="1500" b="0" dirty="0" smtClean="0">
                          <a:solidFill>
                            <a:schemeClr val="tx2">
                              <a:lumMod val="50000"/>
                            </a:schemeClr>
                          </a:solidFill>
                          <a:latin typeface="Bookman Old Style" pitchFamily="18" charset="0"/>
                          <a:cs typeface="Times New Roman" pitchFamily="18" charset="0"/>
                        </a:rPr>
                        <a:t>14152.46</a:t>
                      </a:r>
                      <a:endParaRPr lang="en-US" sz="1500" b="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r>
              <a:tr h="360040">
                <a:tc>
                  <a:txBody>
                    <a:bodyPr/>
                    <a:lstStyle/>
                    <a:p>
                      <a:pPr algn="l"/>
                      <a:r>
                        <a:rPr lang="en-US" sz="1500" b="1" dirty="0" smtClean="0">
                          <a:solidFill>
                            <a:schemeClr val="tx2">
                              <a:lumMod val="50000"/>
                            </a:schemeClr>
                          </a:solidFill>
                          <a:latin typeface="Bookman Old Style" pitchFamily="18" charset="0"/>
                          <a:cs typeface="Times New Roman" pitchFamily="18" charset="0"/>
                        </a:rPr>
                        <a:t>Total</a:t>
                      </a:r>
                      <a:endParaRPr lang="en-US" sz="1500" b="1"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a:r>
                        <a:rPr lang="en-US" sz="1500" b="1" dirty="0" smtClean="0">
                          <a:solidFill>
                            <a:schemeClr val="tx2">
                              <a:lumMod val="50000"/>
                            </a:schemeClr>
                          </a:solidFill>
                          <a:latin typeface="Bookman Old Style" pitchFamily="18" charset="0"/>
                          <a:cs typeface="Times New Roman" pitchFamily="18" charset="0"/>
                        </a:rPr>
                        <a:t>43059.57</a:t>
                      </a:r>
                      <a:endParaRPr lang="en-US" sz="1500" b="1"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a:r>
                        <a:rPr lang="en-US" sz="1500" b="1" dirty="0" smtClean="0">
                          <a:solidFill>
                            <a:schemeClr val="tx2">
                              <a:lumMod val="50000"/>
                            </a:schemeClr>
                          </a:solidFill>
                          <a:latin typeface="Bookman Old Style" pitchFamily="18" charset="0"/>
                          <a:cs typeface="Times New Roman" pitchFamily="18" charset="0"/>
                        </a:rPr>
                        <a:t>396.75</a:t>
                      </a:r>
                      <a:endParaRPr lang="en-US" sz="1500" b="1"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a:r>
                        <a:rPr lang="en-US" sz="1500" b="1" dirty="0" smtClean="0">
                          <a:solidFill>
                            <a:schemeClr val="tx2">
                              <a:lumMod val="50000"/>
                            </a:schemeClr>
                          </a:solidFill>
                          <a:latin typeface="Bookman Old Style" pitchFamily="18" charset="0"/>
                          <a:cs typeface="Times New Roman" pitchFamily="18" charset="0"/>
                        </a:rPr>
                        <a:t>30532.36</a:t>
                      </a:r>
                      <a:endParaRPr lang="en-US" sz="1500" b="1"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a:r>
                        <a:rPr lang="en-US" sz="1500" b="1" dirty="0" smtClean="0">
                          <a:solidFill>
                            <a:schemeClr val="tx2">
                              <a:lumMod val="50000"/>
                            </a:schemeClr>
                          </a:solidFill>
                          <a:latin typeface="Bookman Old Style" pitchFamily="18" charset="0"/>
                          <a:cs typeface="Times New Roman" pitchFamily="18" charset="0"/>
                        </a:rPr>
                        <a:t>29337.94</a:t>
                      </a:r>
                      <a:endParaRPr lang="en-US" sz="1500" b="1"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r>
            </a:tbl>
          </a:graphicData>
        </a:graphic>
      </p:graphicFrame>
      <p:sp>
        <p:nvSpPr>
          <p:cNvPr id="7" name="Slide Number Placeholder 6"/>
          <p:cNvSpPr>
            <a:spLocks noGrp="1"/>
          </p:cNvSpPr>
          <p:nvPr>
            <p:ph type="sldNum" sz="quarter" idx="12"/>
          </p:nvPr>
        </p:nvSpPr>
        <p:spPr/>
        <p:txBody>
          <a:bodyPr/>
          <a:lstStyle/>
          <a:p>
            <a:pPr>
              <a:defRPr/>
            </a:pPr>
            <a:fld id="{855C651D-6D96-4317-AC5E-3161CC1CB6D4}" type="slidenum">
              <a:rPr lang="en-US"/>
              <a:pPr>
                <a:defRPr/>
              </a:pPr>
              <a:t>9</a:t>
            </a:fld>
            <a:endParaRPr lang="en-US" dirty="0"/>
          </a:p>
        </p:txBody>
      </p:sp>
      <p:sp>
        <p:nvSpPr>
          <p:cNvPr id="11296" name="TextBox 6"/>
          <p:cNvSpPr txBox="1">
            <a:spLocks noChangeArrowheads="1"/>
          </p:cNvSpPr>
          <p:nvPr/>
        </p:nvSpPr>
        <p:spPr bwMode="auto">
          <a:xfrm>
            <a:off x="5638800" y="1295400"/>
            <a:ext cx="2895600" cy="338554"/>
          </a:xfrm>
          <a:prstGeom prst="rect">
            <a:avLst/>
          </a:prstGeom>
          <a:noFill/>
          <a:ln w="9525">
            <a:noFill/>
            <a:miter lim="800000"/>
            <a:headEnd/>
            <a:tailEnd/>
          </a:ln>
        </p:spPr>
        <p:txBody>
          <a:bodyPr>
            <a:spAutoFit/>
          </a:bodyPr>
          <a:lstStyle/>
          <a:p>
            <a:r>
              <a:rPr lang="en-US" sz="1600" dirty="0" smtClean="0">
                <a:latin typeface="Bookman Old Style" pitchFamily="18" charset="0"/>
                <a:cs typeface="Aparajita" pitchFamily="34" charset="0"/>
              </a:rPr>
              <a:t>       (Qty in Metric Tonnes)</a:t>
            </a:r>
            <a:endParaRPr lang="en-IN" sz="1600" dirty="0">
              <a:latin typeface="Bookman Old Style" pitchFamily="18" charset="0"/>
            </a:endParaRPr>
          </a:p>
        </p:txBody>
      </p:sp>
    </p:spTree>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6861</TotalTime>
  <Words>2899</Words>
  <Application>Microsoft Office PowerPoint</Application>
  <PresentationFormat>On-screen Show (4:3)</PresentationFormat>
  <Paragraphs>738</Paragraphs>
  <Slides>42</Slides>
  <Notes>42</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Office Theme</vt:lpstr>
      <vt:lpstr>Concourse</vt:lpstr>
      <vt:lpstr>   </vt:lpstr>
      <vt:lpstr>STRUCTURE OF PPT</vt:lpstr>
      <vt:lpstr>BRIEF NOTE - MID DAY MEAL SCHEME </vt:lpstr>
      <vt:lpstr>MANAGEMENT STRUCTURE </vt:lpstr>
      <vt:lpstr>SECTION –II </vt:lpstr>
      <vt:lpstr>Count of Institutes and Children covered in 2018-19</vt:lpstr>
      <vt:lpstr>Slide 7</vt:lpstr>
      <vt:lpstr>SECTION –III </vt:lpstr>
      <vt:lpstr>Quantity Of Food Grains-Allocated, Lifted &amp; Utilization for Schools</vt:lpstr>
      <vt:lpstr>Total Budgetary allocation for the year 2018-19 </vt:lpstr>
      <vt:lpstr>Budget Allocation &amp; Expenditure on cooking cost upto  31-03-2019 </vt:lpstr>
      <vt:lpstr>Budget Allocation &amp; Expenditure on Cost of Foodgrains upto    31-03-2019 </vt:lpstr>
      <vt:lpstr>Budget allocation &amp; Expenditure towards Honorarium for Cook cum Helper </vt:lpstr>
      <vt:lpstr>Budget Allocation &amp; Expenditure on Management Monitoring &amp; Evaluation(MME)  upto 31-03-2019   </vt:lpstr>
      <vt:lpstr>Budget Allocation &amp; Expenditure on Transportation Cost upto  31-03-2019 </vt:lpstr>
      <vt:lpstr>Recipes</vt:lpstr>
      <vt:lpstr>SECTION –IV </vt:lpstr>
      <vt:lpstr> Rashtriya Poshan Maah </vt:lpstr>
      <vt:lpstr>Slide 19</vt:lpstr>
      <vt:lpstr> ACHIEVEMENTS </vt:lpstr>
      <vt:lpstr>Slide 21</vt:lpstr>
      <vt:lpstr>Milk Started</vt:lpstr>
      <vt:lpstr>               Kitchen Gardens</vt:lpstr>
      <vt:lpstr>Hand wash before and after Mid Day Meal</vt:lpstr>
      <vt:lpstr>Slide 25</vt:lpstr>
      <vt:lpstr>Slide 26</vt:lpstr>
      <vt:lpstr>School Health Programme</vt:lpstr>
      <vt:lpstr>Best Practices</vt:lpstr>
      <vt:lpstr>Slide 29</vt:lpstr>
      <vt:lpstr>Slide 30</vt:lpstr>
      <vt:lpstr>SECTION – V </vt:lpstr>
      <vt:lpstr>ACTION TAKEN ON PAB ASSURANCE</vt:lpstr>
      <vt:lpstr>Continued…</vt:lpstr>
      <vt:lpstr>SECTION – VIII </vt:lpstr>
      <vt:lpstr>Children proposed to be covered in 2019-20</vt:lpstr>
      <vt:lpstr>Total requirement of Budget for  2019-20</vt:lpstr>
      <vt:lpstr>Component wise requirement of Budget for the Year 2019-20</vt:lpstr>
      <vt:lpstr>Requirement of Budget for the Year 2019-20(Primary Stage)</vt:lpstr>
      <vt:lpstr>Requirement of Budget for the Year 2019-20  (Upper Primary Stage)</vt:lpstr>
      <vt:lpstr>Requirement of Budget for the Year 2019-20 for (National Child Labour Project Schools(NCLP) </vt:lpstr>
      <vt:lpstr>Proposal for MME 2019-20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 Day Meal</dc:title>
  <dc:creator>Kamal</dc:creator>
  <cp:lastModifiedBy>User</cp:lastModifiedBy>
  <cp:revision>1458</cp:revision>
  <cp:lastPrinted>2019-05-14T05:16:06Z</cp:lastPrinted>
  <dcterms:created xsi:type="dcterms:W3CDTF">2011-03-15T11:39:18Z</dcterms:created>
  <dcterms:modified xsi:type="dcterms:W3CDTF">2019-07-08T07:39:59Z</dcterms:modified>
</cp:coreProperties>
</file>